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1"/>
  </p:sldMasterIdLst>
  <p:notesMasterIdLst>
    <p:notesMasterId r:id="rId21"/>
  </p:notesMasterIdLst>
  <p:sldIdLst>
    <p:sldId id="256" r:id="rId2"/>
    <p:sldId id="279" r:id="rId3"/>
    <p:sldId id="259" r:id="rId4"/>
    <p:sldId id="258" r:id="rId5"/>
    <p:sldId id="260" r:id="rId6"/>
    <p:sldId id="261" r:id="rId7"/>
    <p:sldId id="262" r:id="rId8"/>
    <p:sldId id="263" r:id="rId9"/>
    <p:sldId id="264" r:id="rId10"/>
    <p:sldId id="276" r:id="rId11"/>
    <p:sldId id="265" r:id="rId12"/>
    <p:sldId id="277" r:id="rId13"/>
    <p:sldId id="266" r:id="rId14"/>
    <p:sldId id="269" r:id="rId15"/>
    <p:sldId id="267" r:id="rId16"/>
    <p:sldId id="278" r:id="rId17"/>
    <p:sldId id="268"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0" autoAdjust="0"/>
    <p:restoredTop sz="94709"/>
  </p:normalViewPr>
  <p:slideViewPr>
    <p:cSldViewPr snapToGrid="0">
      <p:cViewPr varScale="1">
        <p:scale>
          <a:sx n="108" d="100"/>
          <a:sy n="108" d="100"/>
        </p:scale>
        <p:origin x="594"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216FFA-1084-4FCF-AFA0-9D1179DD0096}" type="datetimeFigureOut">
              <a:rPr lang="en-US" smtClean="0"/>
              <a:pPr/>
              <a:t>1/29/2018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5D5CF6-DEC8-4FCD-8FB5-A74C5CC7739F}" type="slidenum">
              <a:rPr lang="en-US" smtClean="0"/>
              <a:pPr/>
              <a:t>‹#›</a:t>
            </a:fld>
            <a:endParaRPr lang="en-US"/>
          </a:p>
        </p:txBody>
      </p:sp>
    </p:spTree>
    <p:extLst>
      <p:ext uri="{BB962C8B-B14F-4D97-AF65-F5344CB8AC3E}">
        <p14:creationId xmlns:p14="http://schemas.microsoft.com/office/powerpoint/2010/main" val="2917433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people lack medical insurance which makes them become greatly affected by the high cost of acquiring medical care</a:t>
            </a:r>
          </a:p>
        </p:txBody>
      </p:sp>
      <p:sp>
        <p:nvSpPr>
          <p:cNvPr id="4" name="Slide Number Placeholder 3"/>
          <p:cNvSpPr>
            <a:spLocks noGrp="1"/>
          </p:cNvSpPr>
          <p:nvPr>
            <p:ph type="sldNum" sz="quarter" idx="10"/>
          </p:nvPr>
        </p:nvSpPr>
        <p:spPr/>
        <p:txBody>
          <a:bodyPr/>
          <a:lstStyle/>
          <a:p>
            <a:fld id="{685D5CF6-DEC8-4FCD-8FB5-A74C5CC7739F}" type="slidenum">
              <a:rPr lang="en-US" smtClean="0"/>
              <a:pPr/>
              <a:t>5</a:t>
            </a:fld>
            <a:endParaRPr lang="en-US"/>
          </a:p>
        </p:txBody>
      </p:sp>
    </p:spTree>
    <p:extLst>
      <p:ext uri="{BB962C8B-B14F-4D97-AF65-F5344CB8AC3E}">
        <p14:creationId xmlns:p14="http://schemas.microsoft.com/office/powerpoint/2010/main" val="412611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plans works</a:t>
            </a:r>
            <a:r>
              <a:rPr lang="en-US" baseline="0" dirty="0"/>
              <a:t> to ensure reduced cost of medical care and increase the number of insurance takers. </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7</a:t>
            </a:fld>
            <a:endParaRPr lang="en-US"/>
          </a:p>
        </p:txBody>
      </p:sp>
    </p:spTree>
    <p:extLst>
      <p:ext uri="{BB962C8B-B14F-4D97-AF65-F5344CB8AC3E}">
        <p14:creationId xmlns:p14="http://schemas.microsoft.com/office/powerpoint/2010/main" val="185273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necessarily to be manned</a:t>
            </a:r>
            <a:r>
              <a:rPr lang="en-US" baseline="0" dirty="0"/>
              <a:t> by the public sector</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8</a:t>
            </a:fld>
            <a:endParaRPr lang="en-US"/>
          </a:p>
        </p:txBody>
      </p:sp>
    </p:spTree>
    <p:extLst>
      <p:ext uri="{BB962C8B-B14F-4D97-AF65-F5344CB8AC3E}">
        <p14:creationId xmlns:p14="http://schemas.microsoft.com/office/powerpoint/2010/main" val="3309626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cs typeface="Times New Roman" panose="02020603050405020304" pitchFamily="18" charset="0"/>
              </a:rPr>
              <a:t>An</a:t>
            </a:r>
            <a:r>
              <a:rPr lang="en-US" sz="1200" baseline="0" dirty="0">
                <a:latin typeface="Times New Roman" panose="02020603050405020304" pitchFamily="18" charset="0"/>
                <a:cs typeface="Times New Roman" panose="02020603050405020304" pitchFamily="18" charset="0"/>
              </a:rPr>
              <a:t> example: </a:t>
            </a:r>
            <a:r>
              <a:rPr lang="en-US" sz="1200" dirty="0">
                <a:latin typeface="Times New Roman" panose="02020603050405020304" pitchFamily="18" charset="0"/>
                <a:cs typeface="Times New Roman" panose="02020603050405020304" pitchFamily="18" charset="0"/>
              </a:rPr>
              <a:t>say a family would need to pay $36,000 every prior year getting repayment</a:t>
            </a:r>
            <a:r>
              <a:rPr lang="en-US" sz="1200" baseline="0" dirty="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13</a:t>
            </a:fld>
            <a:endParaRPr lang="en-US"/>
          </a:p>
        </p:txBody>
      </p:sp>
    </p:spTree>
    <p:extLst>
      <p:ext uri="{BB962C8B-B14F-4D97-AF65-F5344CB8AC3E}">
        <p14:creationId xmlns:p14="http://schemas.microsoft.com/office/powerpoint/2010/main" val="1983132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5D5CF6-DEC8-4FCD-8FB5-A74C5CC7739F}" type="slidenum">
              <a:rPr lang="en-US" smtClean="0"/>
              <a:pPr/>
              <a:t>14</a:t>
            </a:fld>
            <a:endParaRPr lang="en-US"/>
          </a:p>
        </p:txBody>
      </p:sp>
    </p:spTree>
    <p:extLst>
      <p:ext uri="{BB962C8B-B14F-4D97-AF65-F5344CB8AC3E}">
        <p14:creationId xmlns:p14="http://schemas.microsoft.com/office/powerpoint/2010/main" val="30410260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audio" Target="../media/audio1.wav"/><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4">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4">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5775424"/>
      </p:ext>
    </p:extLst>
  </p:cSld>
  <p:clrMapOvr>
    <a:masterClrMapping/>
  </p:clrMapOvr>
  <p:transition>
    <p:wheel spokes="3"/>
    <p:sndAc>
      <p:stSnd>
        <p:snd r:embed="rId1" name="click.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485238133"/>
      </p:ext>
    </p:extLst>
  </p:cSld>
  <p:clrMapOvr>
    <a:masterClrMapping/>
  </p:clrMapOvr>
  <p:transition>
    <p:wheel spokes="3"/>
    <p:sndAc>
      <p:stSnd>
        <p:snd r:embed="rId1" name="click.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2051046"/>
      </p:ext>
    </p:extLst>
  </p:cSld>
  <p:clrMapOvr>
    <a:masterClrMapping/>
  </p:clrMapOvr>
  <p:transition>
    <p:wheel spokes="3"/>
    <p:sndAc>
      <p:stSnd>
        <p:snd r:embed="rId1" name="click.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7471522"/>
      </p:ext>
    </p:extLst>
  </p:cSld>
  <p:clrMapOvr>
    <a:masterClrMapping/>
  </p:clrMapOvr>
  <p:transition>
    <p:wheel spokes="3"/>
    <p:sndAc>
      <p:stSnd>
        <p:snd r:embed="rId1" name="click.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7782180"/>
      </p:ext>
    </p:extLst>
  </p:cSld>
  <p:clrMapOvr>
    <a:masterClrMapping/>
  </p:clrMapOvr>
  <p:transition>
    <p:wheel spokes="3"/>
    <p:sndAc>
      <p:stSnd>
        <p:snd r:embed="rId1" name="click.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6076698"/>
      </p:ext>
    </p:extLst>
  </p:cSld>
  <p:clrMapOvr>
    <a:masterClrMapping/>
  </p:clrMapOvr>
  <p:transition>
    <p:wheel spokes="3"/>
    <p:sndAc>
      <p:stSnd>
        <p:snd r:embed="rId1" name="click.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000525670"/>
      </p:ext>
    </p:extLst>
  </p:cSld>
  <p:clrMapOvr>
    <a:masterClrMapping/>
  </p:clrMapOvr>
  <p:transition>
    <p:wheel spokes="3"/>
    <p:sndAc>
      <p:stSnd>
        <p:snd r:embed="rId1" name="click.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2736044"/>
      </p:ext>
    </p:extLst>
  </p:cSld>
  <p:clrMapOvr>
    <a:masterClrMapping/>
  </p:clrMapOvr>
  <p:transition>
    <p:wheel spokes="3"/>
    <p:sndAc>
      <p:stSnd>
        <p:snd r:embed="rId1" name="click.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34440091"/>
      </p:ext>
    </p:extLst>
  </p:cSld>
  <p:clrMapOvr>
    <a:masterClrMapping/>
  </p:clrMapOvr>
  <p:transition>
    <p:wheel spokes="3"/>
    <p:sndAc>
      <p:stSnd>
        <p:snd r:embed="rId1" name="click.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95388980"/>
      </p:ext>
    </p:extLst>
  </p:cSld>
  <p:clrMapOvr>
    <a:masterClrMapping/>
  </p:clrMapOvr>
  <p:transition>
    <p:wheel spokes="3"/>
    <p:sndAc>
      <p:stSnd>
        <p:snd r:embed="rId1" name="click.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1636162"/>
      </p:ext>
    </p:extLst>
  </p:cSld>
  <p:clrMapOvr>
    <a:masterClrMapping/>
  </p:clrMapOvr>
  <p:transition>
    <p:wheel spokes="3"/>
    <p:sndAc>
      <p:stSnd>
        <p:snd r:embed="rId1" name="click.wav"/>
      </p:stSnd>
    </p:sndAc>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2476372"/>
      </p:ext>
    </p:extLst>
  </p:cSld>
  <p:clrMapOvr>
    <a:masterClrMapping/>
  </p:clrMapOvr>
  <p:transition>
    <p:wheel spokes="3"/>
    <p:sndAc>
      <p:stSnd>
        <p:snd r:embed="rId1" name="click.wav"/>
      </p:st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39004781"/>
      </p:ext>
    </p:extLst>
  </p:cSld>
  <p:clrMapOvr>
    <a:masterClrMapping/>
  </p:clrMapOvr>
  <p:transition>
    <p:wheel spokes="3"/>
    <p:sndAc>
      <p:stSnd>
        <p:snd r:embed="rId1" name="click.wav"/>
      </p:stSnd>
    </p:sndAc>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3021139"/>
      </p:ext>
    </p:extLst>
  </p:cSld>
  <p:clrMapOvr>
    <a:masterClrMapping/>
  </p:clrMapOvr>
  <p:transition>
    <p:wheel spokes="3"/>
    <p:sndAc>
      <p:stSnd>
        <p:snd r:embed="rId1" name="click.wav"/>
      </p:stSnd>
    </p:sndAc>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8409146"/>
      </p:ext>
    </p:extLst>
  </p:cSld>
  <p:clrMapOvr>
    <a:masterClrMapping/>
  </p:clrMapOvr>
  <p:transition>
    <p:wheel spokes="3"/>
    <p:sndAc>
      <p:stSnd>
        <p:snd r:embed="rId1" name="click.wav"/>
      </p:stSnd>
    </p:sndAc>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1084363"/>
      </p:ext>
    </p:extLst>
  </p:cSld>
  <p:clrMapOvr>
    <a:masterClrMapping/>
  </p:clrMapOvr>
  <p:transition>
    <p:wheel spokes="3"/>
    <p:sndAc>
      <p:stSnd>
        <p:snd r:embed="rId1" name="click.wav"/>
      </p:stSnd>
    </p:sndAc>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1098835"/>
      </p:ext>
    </p:extLst>
  </p:cSld>
  <p:clrMapOvr>
    <a:masterClrMapping/>
  </p:clrMapOvr>
  <p:transition>
    <p:wheel spokes="3"/>
    <p:sndAc>
      <p:stSnd>
        <p:snd r:embed="rId1" name="click.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audio" Target="../media/audio1.wa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1/29/2018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9244662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ransition>
    <p:wheel spokes="3"/>
    <p:sndAc>
      <p:stSnd>
        <p:snd r:embed="rId19" name="click.wav"/>
      </p:stSnd>
    </p:sndAc>
  </p:transition>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a:latin typeface="Times New Roman" panose="02020603050405020304" pitchFamily="18" charset="0"/>
                <a:cs typeface="Times New Roman" panose="02020603050405020304" pitchFamily="18" charset="0"/>
              </a:rPr>
              <a:t>POLICY TO REFORM HEALTHCARE PROPOSAL</a:t>
            </a:r>
          </a:p>
        </p:txBody>
      </p:sp>
      <p:sp>
        <p:nvSpPr>
          <p:cNvPr id="3" name="Subtitle 2"/>
          <p:cNvSpPr>
            <a:spLocks noGrp="1"/>
          </p:cNvSpPr>
          <p:nvPr>
            <p:ph type="subTitle" idx="1"/>
          </p:nvPr>
        </p:nvSpPr>
        <p:spPr/>
        <p:txBody>
          <a:bodyPr>
            <a:normAutofit lnSpcReduction="10000"/>
          </a:bodyPr>
          <a:lstStyle/>
          <a:p>
            <a:r>
              <a:rPr lang="en-US" dirty="0"/>
              <a:t>Heamwattie Roopchand</a:t>
            </a:r>
          </a:p>
          <a:p>
            <a:r>
              <a:rPr lang="en-US" dirty="0"/>
              <a:t>NHS-FP6004 Assessment 3</a:t>
            </a:r>
          </a:p>
          <a:p>
            <a:r>
              <a:rPr lang="en-US" dirty="0"/>
              <a:t>Capella University</a:t>
            </a:r>
          </a:p>
          <a:p>
            <a:endParaRPr lang="en-US" dirty="0"/>
          </a:p>
        </p:txBody>
      </p:sp>
    </p:spTree>
    <p:extLst>
      <p:ext uri="{BB962C8B-B14F-4D97-AF65-F5344CB8AC3E}">
        <p14:creationId xmlns:p14="http://schemas.microsoft.com/office/powerpoint/2010/main" val="2771579643"/>
      </p:ext>
    </p:extLst>
  </p:cSld>
  <p:clrMapOvr>
    <a:masterClrMapping/>
  </p:clrMapOvr>
  <p:transition>
    <p:wheel spokes="3"/>
    <p:sndAc>
      <p:stSnd>
        <p:snd r:embed="rId2" name="click.wav"/>
      </p:stSnd>
    </p:sndAc>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770468"/>
          </a:xfrm>
        </p:spPr>
        <p:txBody>
          <a:bodyPr/>
          <a:lstStyle/>
          <a:p>
            <a:r>
              <a:rPr lang="en-US" dirty="0"/>
              <a:t>Introduction </a:t>
            </a:r>
          </a:p>
        </p:txBody>
      </p:sp>
      <p:sp>
        <p:nvSpPr>
          <p:cNvPr id="3" name="Content Placeholder 2"/>
          <p:cNvSpPr>
            <a:spLocks noGrp="1"/>
          </p:cNvSpPr>
          <p:nvPr>
            <p:ph idx="1"/>
          </p:nvPr>
        </p:nvSpPr>
        <p:spPr>
          <a:xfrm>
            <a:off x="1295401" y="1752600"/>
            <a:ext cx="9601196" cy="4123268"/>
          </a:xfrm>
        </p:spPr>
        <p:txBody>
          <a:bodyPr>
            <a:noAutofit/>
          </a:bodyPr>
          <a:lstStyle/>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Healthcare innovation should be but into application.</a:t>
            </a:r>
          </a:p>
          <a:p>
            <a:pPr marL="342900" indent="-342900">
              <a:lnSpc>
                <a:spcPct val="150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Innovative healthcare polices are important as concerns streamlining and improving the quality of healthcare</a:t>
            </a:r>
          </a:p>
          <a:p>
            <a:pPr marL="342900" indent="-342900">
              <a:lnSpc>
                <a:spcPct val="150000"/>
              </a:lnSpc>
              <a:buFont typeface="Arial" panose="020B0604020202020204" pitchFamily="34" charset="0"/>
              <a:buChar char="•"/>
            </a:pPr>
            <a:r>
              <a:rPr lang="en-US" dirty="0">
                <a:solidFill>
                  <a:srgbClr val="FF0000"/>
                </a:solidFill>
                <a:latin typeface="Times New Roman" panose="02020603050405020304" pitchFamily="18" charset="0"/>
                <a:cs typeface="Times New Roman" panose="02020603050405020304" pitchFamily="18" charset="0"/>
              </a:rPr>
              <a:t>The significance of </a:t>
            </a:r>
            <a:r>
              <a:rPr lang="en-US" dirty="0">
                <a:latin typeface="Times New Roman" panose="02020603050405020304" pitchFamily="18" charset="0"/>
                <a:cs typeface="Times New Roman" panose="02020603050405020304" pitchFamily="18" charset="0"/>
              </a:rPr>
              <a:t>this </a:t>
            </a:r>
            <a:r>
              <a:rPr lang="en-US" dirty="0">
                <a:solidFill>
                  <a:srgbClr val="FF0000"/>
                </a:solidFill>
                <a:latin typeface="Times New Roman" panose="02020603050405020304" pitchFamily="18" charset="0"/>
                <a:cs typeface="Times New Roman" panose="02020603050405020304" pitchFamily="18" charset="0"/>
              </a:rPr>
              <a:t>policies and techniques manuals </a:t>
            </a:r>
            <a:r>
              <a:rPr lang="en-US" dirty="0">
                <a:latin typeface="Times New Roman" panose="02020603050405020304" pitchFamily="18" charset="0"/>
                <a:cs typeface="Times New Roman" panose="02020603050405020304" pitchFamily="18" charset="0"/>
              </a:rPr>
              <a:t>is works principally </a:t>
            </a:r>
            <a:r>
              <a:rPr lang="en-US" dirty="0">
                <a:solidFill>
                  <a:srgbClr val="FF0000"/>
                </a:solidFill>
                <a:latin typeface="Times New Roman" panose="02020603050405020304" pitchFamily="18" charset="0"/>
                <a:cs typeface="Times New Roman" panose="02020603050405020304" pitchFamily="18" charset="0"/>
              </a:rPr>
              <a:t>to</a:t>
            </a:r>
            <a:r>
              <a:rPr lang="en-US" dirty="0">
                <a:latin typeface="Times New Roman" panose="02020603050405020304" pitchFamily="18" charset="0"/>
                <a:cs typeface="Times New Roman" panose="02020603050405020304" pitchFamily="18" charset="0"/>
              </a:rPr>
              <a:t> enhance </a:t>
            </a:r>
            <a:r>
              <a:rPr lang="en-US" dirty="0">
                <a:solidFill>
                  <a:srgbClr val="FF0000"/>
                </a:solidFill>
                <a:latin typeface="Times New Roman" panose="02020603050405020304" pitchFamily="18" charset="0"/>
                <a:cs typeface="Times New Roman" panose="02020603050405020304" pitchFamily="18" charset="0"/>
              </a:rPr>
              <a:t>creative</a:t>
            </a:r>
            <a:r>
              <a:rPr lang="en-US" dirty="0">
                <a:latin typeface="Times New Roman" panose="02020603050405020304" pitchFamily="18" charset="0"/>
                <a:cs typeface="Times New Roman" panose="02020603050405020304" pitchFamily="18" charset="0"/>
              </a:rPr>
              <a:t>, speedy </a:t>
            </a:r>
            <a:r>
              <a:rPr lang="en-US" dirty="0">
                <a:solidFill>
                  <a:srgbClr val="FF0000"/>
                </a:solidFill>
                <a:latin typeface="Times New Roman" panose="02020603050405020304" pitchFamily="18" charset="0"/>
                <a:cs typeface="Times New Roman" panose="02020603050405020304" pitchFamily="18" charset="0"/>
              </a:rPr>
              <a:t>sharing of information on the issue. </a:t>
            </a:r>
          </a:p>
          <a:p>
            <a:endParaRPr lang="en-US" dirty="0"/>
          </a:p>
        </p:txBody>
      </p:sp>
    </p:spTree>
    <p:extLst>
      <p:ext uri="{BB962C8B-B14F-4D97-AF65-F5344CB8AC3E}">
        <p14:creationId xmlns:p14="http://schemas.microsoft.com/office/powerpoint/2010/main" val="963703805"/>
      </p:ext>
    </p:extLst>
  </p:cSld>
  <p:clrMapOvr>
    <a:masterClrMapping/>
  </p:clrMapOvr>
  <p:transition>
    <p:wheel spokes="3"/>
    <p:sndAc>
      <p:stSnd>
        <p:snd r:embed="rId2" name="click.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1200" y="767644"/>
            <a:ext cx="10735733" cy="507831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above</a:t>
            </a:r>
            <a:r>
              <a:rPr lang="en-US" sz="2400" dirty="0">
                <a:solidFill>
                  <a:srgbClr val="FF0000"/>
                </a:solidFill>
                <a:latin typeface="Times New Roman" panose="02020603050405020304" pitchFamily="18" charset="0"/>
                <a:cs typeface="Times New Roman" panose="02020603050405020304" pitchFamily="18" charset="0"/>
              </a:rPr>
              <a:t> Policy in healthcare </a:t>
            </a:r>
            <a:r>
              <a:rPr lang="en-US" sz="2400" dirty="0">
                <a:latin typeface="Times New Roman" panose="02020603050405020304" pitchFamily="18" charset="0"/>
                <a:cs typeface="Times New Roman" panose="02020603050405020304" pitchFamily="18" charset="0"/>
              </a:rPr>
              <a:t>is necessarily fundamental since </a:t>
            </a:r>
            <a:r>
              <a:rPr lang="en-US" sz="2400" dirty="0">
                <a:solidFill>
                  <a:srgbClr val="FF0000"/>
                </a:solidFill>
                <a:latin typeface="Times New Roman" panose="02020603050405020304" pitchFamily="18" charset="0"/>
                <a:cs typeface="Times New Roman" panose="02020603050405020304" pitchFamily="18" charset="0"/>
              </a:rPr>
              <a:t>it</a:t>
            </a:r>
            <a:r>
              <a:rPr lang="en-US" sz="2400" dirty="0">
                <a:latin typeface="Times New Roman" panose="02020603050405020304" pitchFamily="18" charset="0"/>
                <a:cs typeface="Times New Roman" panose="02020603050405020304" pitchFamily="18" charset="0"/>
              </a:rPr>
              <a:t> determines the overall planning of activity employed to achieve desired </a:t>
            </a:r>
            <a:r>
              <a:rPr lang="en-US" sz="2400" dirty="0">
                <a:solidFill>
                  <a:srgbClr val="FF0000"/>
                </a:solidFill>
                <a:latin typeface="Times New Roman" panose="02020603050405020304" pitchFamily="18" charset="0"/>
                <a:cs typeface="Times New Roman" panose="02020603050405020304" pitchFamily="18" charset="0"/>
              </a:rPr>
              <a:t>results.</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It is  the </a:t>
            </a:r>
            <a:r>
              <a:rPr lang="en-US" sz="2400" dirty="0">
                <a:latin typeface="Times New Roman" panose="02020603050405020304" pitchFamily="18" charset="0"/>
                <a:cs typeface="Times New Roman" panose="02020603050405020304" pitchFamily="18" charset="0"/>
              </a:rPr>
              <a:t>enthusiasm </a:t>
            </a:r>
            <a:r>
              <a:rPr lang="en-US" sz="2400" dirty="0">
                <a:solidFill>
                  <a:srgbClr val="FF0000"/>
                </a:solidFill>
                <a:latin typeface="Times New Roman" panose="02020603050405020304" pitchFamily="18" charset="0"/>
                <a:cs typeface="Times New Roman" panose="02020603050405020304" pitchFamily="18" charset="0"/>
              </a:rPr>
              <a:t>behind</a:t>
            </a:r>
            <a:r>
              <a:rPr lang="en-US" sz="2400" dirty="0">
                <a:latin typeface="Times New Roman" panose="02020603050405020304" pitchFamily="18" charset="0"/>
                <a:cs typeface="Times New Roman" panose="02020603050405020304" pitchFamily="18" charset="0"/>
              </a:rPr>
              <a:t> the </a:t>
            </a:r>
            <a:r>
              <a:rPr lang="en-US" sz="2400" dirty="0">
                <a:solidFill>
                  <a:srgbClr val="FF0000"/>
                </a:solidFill>
                <a:latin typeface="Times New Roman" panose="02020603050405020304" pitchFamily="18" charset="0"/>
                <a:cs typeface="Times New Roman" panose="02020603050405020304" pitchFamily="18" charset="0"/>
              </a:rPr>
              <a:t>policy</a:t>
            </a:r>
            <a:r>
              <a:rPr lang="en-US" sz="2400" dirty="0">
                <a:latin typeface="Times New Roman" panose="02020603050405020304" pitchFamily="18" charset="0"/>
                <a:cs typeface="Times New Roman" panose="02020603050405020304" pitchFamily="18" charset="0"/>
              </a:rPr>
              <a:t> of healthcare </a:t>
            </a:r>
            <a:r>
              <a:rPr lang="en-US" sz="2400" dirty="0">
                <a:solidFill>
                  <a:srgbClr val="FF0000"/>
                </a:solidFill>
                <a:latin typeface="Times New Roman" panose="02020603050405020304" pitchFamily="18" charset="0"/>
                <a:cs typeface="Times New Roman" panose="02020603050405020304" pitchFamily="18" charset="0"/>
              </a:rPr>
              <a:t>and </a:t>
            </a:r>
            <a:r>
              <a:rPr lang="en-US" sz="2400" dirty="0">
                <a:latin typeface="Times New Roman" panose="02020603050405020304" pitchFamily="18" charset="0"/>
                <a:cs typeface="Times New Roman" panose="02020603050405020304" pitchFamily="18" charset="0"/>
              </a:rPr>
              <a:t>methods </a:t>
            </a:r>
            <a:r>
              <a:rPr lang="en-US" sz="2400" dirty="0">
                <a:solidFill>
                  <a:srgbClr val="FF0000"/>
                </a:solidFill>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divulge </a:t>
            </a:r>
            <a:r>
              <a:rPr lang="en-US" sz="2400" dirty="0">
                <a:solidFill>
                  <a:srgbClr val="FF0000"/>
                </a:solidFill>
                <a:latin typeface="Times New Roman" panose="02020603050405020304" pitchFamily="18" charset="0"/>
                <a:cs typeface="Times New Roman" panose="02020603050405020304" pitchFamily="18" charset="0"/>
              </a:rPr>
              <a:t>to workers the </a:t>
            </a:r>
            <a:r>
              <a:rPr lang="en-US" sz="2400" dirty="0">
                <a:latin typeface="Times New Roman" panose="02020603050405020304" pitchFamily="18" charset="0"/>
                <a:cs typeface="Times New Roman" panose="02020603050405020304" pitchFamily="18" charset="0"/>
              </a:rPr>
              <a:t>desired outcomes </a:t>
            </a:r>
            <a:r>
              <a:rPr lang="en-US" sz="2400" dirty="0">
                <a:solidFill>
                  <a:srgbClr val="FF0000"/>
                </a:solidFill>
                <a:latin typeface="Times New Roman" panose="02020603050405020304" pitchFamily="18" charset="0"/>
                <a:cs typeface="Times New Roman" panose="02020603050405020304" pitchFamily="18" charset="0"/>
              </a:rPr>
              <a:t>of the </a:t>
            </a:r>
            <a:r>
              <a:rPr lang="en-US" sz="2400" dirty="0">
                <a:latin typeface="Times New Roman" panose="02020603050405020304" pitchFamily="18" charset="0"/>
                <a:cs typeface="Times New Roman" panose="02020603050405020304" pitchFamily="18" charset="0"/>
              </a:rPr>
              <a:t>organization. </a:t>
            </a:r>
          </a:p>
          <a:p>
            <a:pPr marL="342900" indent="-342900">
              <a:lnSpc>
                <a:spcPct val="150000"/>
              </a:lnSpc>
              <a:buFont typeface="Arial" panose="020B0604020202020204" pitchFamily="34" charset="0"/>
              <a:buChar char="•"/>
            </a:pPr>
            <a:r>
              <a:rPr lang="en-US" sz="2400" dirty="0">
                <a:solidFill>
                  <a:srgbClr val="FF0000"/>
                </a:solidFill>
                <a:latin typeface="Times New Roman" panose="02020603050405020304" pitchFamily="18" charset="0"/>
                <a:cs typeface="Times New Roman" panose="02020603050405020304" pitchFamily="18" charset="0"/>
              </a:rPr>
              <a:t>In the healthcare </a:t>
            </a:r>
            <a:r>
              <a:rPr lang="en-US" sz="2400" dirty="0">
                <a:latin typeface="Times New Roman" panose="02020603050405020304" pitchFamily="18" charset="0"/>
                <a:cs typeface="Times New Roman" panose="02020603050405020304" pitchFamily="18" charset="0"/>
              </a:rPr>
              <a:t>environment precisely, </a:t>
            </a:r>
            <a:r>
              <a:rPr lang="en-US" sz="2400" dirty="0">
                <a:solidFill>
                  <a:srgbClr val="FF0000"/>
                </a:solidFill>
                <a:latin typeface="Times New Roman" panose="02020603050405020304" pitchFamily="18" charset="0"/>
                <a:cs typeface="Times New Roman" panose="02020603050405020304" pitchFamily="18" charset="0"/>
              </a:rPr>
              <a:t>policy</a:t>
            </a:r>
            <a:r>
              <a:rPr lang="en-US" sz="2400" dirty="0">
                <a:latin typeface="Times New Roman" panose="02020603050405020304" pitchFamily="18" charset="0"/>
                <a:cs typeface="Times New Roman" panose="02020603050405020304" pitchFamily="18" charset="0"/>
              </a:rPr>
              <a:t> must determine the </a:t>
            </a:r>
            <a:r>
              <a:rPr lang="en-US" sz="2400" dirty="0">
                <a:solidFill>
                  <a:srgbClr val="FF0000"/>
                </a:solidFill>
                <a:latin typeface="Times New Roman" panose="02020603050405020304" pitchFamily="18" charset="0"/>
                <a:cs typeface="Times New Roman" panose="02020603050405020304" pitchFamily="18" charset="0"/>
              </a:rPr>
              <a:t>establishment for the application</a:t>
            </a:r>
            <a:r>
              <a:rPr lang="en-US" sz="2400" dirty="0">
                <a:latin typeface="Times New Roman" panose="02020603050405020304" pitchFamily="18" charset="0"/>
                <a:cs typeface="Times New Roman" panose="02020603050405020304" pitchFamily="18" charset="0"/>
              </a:rPr>
              <a:t> of practical </a:t>
            </a:r>
            <a:r>
              <a:rPr lang="en-US" sz="2400" dirty="0">
                <a:solidFill>
                  <a:srgbClr val="FF0000"/>
                </a:solidFill>
                <a:latin typeface="Times New Roman" panose="02020603050405020304" pitchFamily="18" charset="0"/>
                <a:cs typeface="Times New Roman" panose="02020603050405020304" pitchFamily="18" charset="0"/>
              </a:rPr>
              <a:t>and</a:t>
            </a:r>
            <a:r>
              <a:rPr lang="en-US" sz="2400" dirty="0">
                <a:latin typeface="Times New Roman" panose="02020603050405020304" pitchFamily="18" charset="0"/>
                <a:cs typeface="Times New Roman" panose="02020603050405020304" pitchFamily="18" charset="0"/>
              </a:rPr>
              <a:t> safe </a:t>
            </a:r>
            <a:r>
              <a:rPr lang="en-US" sz="2400" dirty="0">
                <a:solidFill>
                  <a:srgbClr val="FF0000"/>
                </a:solidFill>
                <a:latin typeface="Times New Roman" panose="02020603050405020304" pitchFamily="18" charset="0"/>
                <a:cs typeface="Times New Roman" panose="02020603050405020304" pitchFamily="18" charset="0"/>
              </a:rPr>
              <a:t>quality care.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Advancement in innovative </a:t>
            </a:r>
            <a:r>
              <a:rPr lang="en-US" sz="2400" dirty="0">
                <a:solidFill>
                  <a:srgbClr val="FF0000"/>
                </a:solidFill>
                <a:latin typeface="Times New Roman" panose="02020603050405020304" pitchFamily="18" charset="0"/>
                <a:cs typeface="Times New Roman" panose="02020603050405020304" pitchFamily="18" charset="0"/>
              </a:rPr>
              <a:t>controls and </a:t>
            </a:r>
            <a:r>
              <a:rPr lang="en-US" sz="2400" dirty="0">
                <a:latin typeface="Times New Roman" panose="02020603050405020304" pitchFamily="18" charset="0"/>
                <a:cs typeface="Times New Roman" panose="02020603050405020304" pitchFamily="18" charset="0"/>
              </a:rPr>
              <a:t>needs encompassing the Affordable Care Act, as well as, the Meaningful Use and the importance of determining policies to the workforces has proved to be complicated. </a:t>
            </a:r>
          </a:p>
        </p:txBody>
      </p:sp>
    </p:spTree>
    <p:extLst>
      <p:ext uri="{BB962C8B-B14F-4D97-AF65-F5344CB8AC3E}">
        <p14:creationId xmlns:p14="http://schemas.microsoft.com/office/powerpoint/2010/main" val="2467827543"/>
      </p:ext>
    </p:extLst>
  </p:cSld>
  <p:clrMapOvr>
    <a:masterClrMapping/>
  </p:clrMapOvr>
  <p:transition>
    <p:wheel spokes="3"/>
    <p:sndAc>
      <p:stSnd>
        <p:snd r:embed="rId2" name="click.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935" y="767643"/>
            <a:ext cx="9601196" cy="1478845"/>
          </a:xfrm>
        </p:spPr>
        <p:txBody>
          <a:bodyPr>
            <a:noAutofit/>
          </a:bodyPr>
          <a:lstStyle/>
          <a:p>
            <a:pPr>
              <a:lnSpc>
                <a:spcPct val="150000"/>
              </a:lnSpc>
            </a:pPr>
            <a:r>
              <a:rPr lang="en-US" sz="3200" dirty="0">
                <a:latin typeface="Times New Roman" panose="02020603050405020304" pitchFamily="18" charset="0"/>
                <a:cs typeface="Times New Roman" panose="02020603050405020304" pitchFamily="18" charset="0"/>
              </a:rPr>
              <a:t>The Problem of Cost</a:t>
            </a:r>
            <a:r>
              <a:rPr lang="en-US" sz="2400"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1341967" y="1869722"/>
            <a:ext cx="9601196" cy="4035778"/>
          </a:xfrm>
        </p:spPr>
        <p:txBody>
          <a:bodyPr>
            <a:noAutofit/>
          </a:bodyPr>
          <a:lstStyle/>
          <a:p>
            <a:r>
              <a:rPr lang="en-US" dirty="0">
                <a:solidFill>
                  <a:srgbClr val="FF0000"/>
                </a:solidFill>
                <a:latin typeface="Times New Roman" panose="02020603050405020304" pitchFamily="18" charset="0"/>
                <a:cs typeface="Times New Roman" panose="02020603050405020304" pitchFamily="18" charset="0"/>
              </a:rPr>
              <a:t>The United States </a:t>
            </a:r>
            <a:r>
              <a:rPr lang="en-US" dirty="0">
                <a:latin typeface="Times New Roman" panose="02020603050405020304" pitchFamily="18" charset="0"/>
                <a:cs typeface="Times New Roman" panose="02020603050405020304" pitchFamily="18" charset="0"/>
              </a:rPr>
              <a:t>devotes </a:t>
            </a:r>
            <a:r>
              <a:rPr lang="en-US" dirty="0">
                <a:solidFill>
                  <a:srgbClr val="FF0000"/>
                </a:solidFill>
                <a:latin typeface="Times New Roman" panose="02020603050405020304" pitchFamily="18" charset="0"/>
                <a:cs typeface="Times New Roman" panose="02020603050405020304" pitchFamily="18" charset="0"/>
              </a:rPr>
              <a:t>more cash per capita on social insurance </a:t>
            </a:r>
            <a:r>
              <a:rPr lang="en-US" dirty="0">
                <a:latin typeface="Times New Roman" panose="02020603050405020304" pitchFamily="18" charset="0"/>
                <a:cs typeface="Times New Roman" panose="02020603050405020304" pitchFamily="18" charset="0"/>
              </a:rPr>
              <a:t>as compared to </a:t>
            </a:r>
            <a:r>
              <a:rPr lang="en-US" dirty="0">
                <a:solidFill>
                  <a:srgbClr val="FF0000"/>
                </a:solidFill>
                <a:latin typeface="Times New Roman" panose="02020603050405020304" pitchFamily="18" charset="0"/>
                <a:cs typeface="Times New Roman" panose="02020603050405020304" pitchFamily="18" charset="0"/>
              </a:rPr>
              <a:t>other</a:t>
            </a:r>
            <a:r>
              <a:rPr lang="en-US" dirty="0">
                <a:latin typeface="Times New Roman" panose="02020603050405020304" pitchFamily="18" charset="0"/>
                <a:cs typeface="Times New Roman" panose="02020603050405020304" pitchFamily="18" charset="0"/>
              </a:rPr>
              <a:t> economies.</a:t>
            </a:r>
          </a:p>
          <a:p>
            <a:r>
              <a:rPr lang="en-US" dirty="0">
                <a:latin typeface="Times New Roman" panose="02020603050405020304" pitchFamily="18" charset="0"/>
                <a:cs typeface="Times New Roman" panose="02020603050405020304" pitchFamily="18" charset="0"/>
              </a:rPr>
              <a:t>Besides, the cost of Medicinal services keep on snowballing constantly.</a:t>
            </a:r>
          </a:p>
          <a:p>
            <a:r>
              <a:rPr lang="en-US" dirty="0">
                <a:latin typeface="Times New Roman" panose="02020603050405020304" pitchFamily="18" charset="0"/>
                <a:cs typeface="Times New Roman" panose="02020603050405020304" pitchFamily="18" charset="0"/>
              </a:rPr>
              <a:t>Most of human services expenses are catered by so-called open protection, </a:t>
            </a:r>
            <a:r>
              <a:rPr lang="en-US" dirty="0">
                <a:solidFill>
                  <a:srgbClr val="FF0000"/>
                </a:solidFill>
                <a:latin typeface="Times New Roman" panose="02020603050405020304" pitchFamily="18" charset="0"/>
                <a:cs typeface="Times New Roman" panose="02020603050405020304" pitchFamily="18" charset="0"/>
              </a:rPr>
              <a:t>outsiders private safety net providers</a:t>
            </a:r>
            <a:r>
              <a:rPr lang="en-US" dirty="0">
                <a:latin typeface="Times New Roman" panose="02020603050405020304" pitchFamily="18" charset="0"/>
                <a:cs typeface="Times New Roman" panose="02020603050405020304" pitchFamily="18" charset="0"/>
              </a:rPr>
              <a:t>, and </a:t>
            </a:r>
            <a:r>
              <a:rPr lang="en-US" dirty="0">
                <a:solidFill>
                  <a:srgbClr val="FF0000"/>
                </a:solidFill>
                <a:latin typeface="Times New Roman" panose="02020603050405020304" pitchFamily="18" charset="0"/>
                <a:cs typeface="Times New Roman" panose="02020603050405020304" pitchFamily="18" charset="0"/>
              </a:rPr>
              <a:t>open direct arrangement</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Nearly over </a:t>
            </a:r>
            <a:r>
              <a:rPr lang="en-US" dirty="0">
                <a:solidFill>
                  <a:srgbClr val="FF0000"/>
                </a:solidFill>
                <a:latin typeface="Times New Roman" panose="02020603050405020304" pitchFamily="18" charset="0"/>
                <a:cs typeface="Times New Roman" panose="02020603050405020304" pitchFamily="18" charset="0"/>
              </a:rPr>
              <a:t>25% of the </a:t>
            </a:r>
            <a:r>
              <a:rPr lang="en-US" dirty="0">
                <a:latin typeface="Times New Roman" panose="02020603050405020304" pitchFamily="18" charset="0"/>
                <a:cs typeface="Times New Roman" panose="02020603050405020304" pitchFamily="18" charset="0"/>
              </a:rPr>
              <a:t>overheads are funded precisely by </a:t>
            </a:r>
            <a:r>
              <a:rPr lang="en-US" dirty="0">
                <a:solidFill>
                  <a:srgbClr val="FF0000"/>
                </a:solidFill>
                <a:latin typeface="Times New Roman" panose="02020603050405020304" pitchFamily="18" charset="0"/>
                <a:cs typeface="Times New Roman" panose="02020603050405020304" pitchFamily="18" charset="0"/>
              </a:rPr>
              <a:t>buyers. </a:t>
            </a:r>
          </a:p>
          <a:p>
            <a:r>
              <a:rPr lang="en-US" dirty="0">
                <a:latin typeface="Times New Roman" panose="02020603050405020304" pitchFamily="18" charset="0"/>
                <a:cs typeface="Times New Roman" panose="02020603050405020304" pitchFamily="18" charset="0"/>
              </a:rPr>
              <a:t>This </a:t>
            </a:r>
            <a:r>
              <a:rPr lang="en-US" dirty="0">
                <a:solidFill>
                  <a:srgbClr val="FF0000"/>
                </a:solidFill>
                <a:latin typeface="Times New Roman" panose="02020603050405020304" pitchFamily="18" charset="0"/>
                <a:cs typeface="Times New Roman" panose="02020603050405020304" pitchFamily="18" charset="0"/>
              </a:rPr>
              <a:t>high medication </a:t>
            </a:r>
            <a:r>
              <a:rPr lang="en-US" dirty="0">
                <a:latin typeface="Times New Roman" panose="02020603050405020304" pitchFamily="18" charset="0"/>
                <a:cs typeface="Times New Roman" panose="02020603050405020304" pitchFamily="18" charset="0"/>
              </a:rPr>
              <a:t>expenditures are demonstrating </a:t>
            </a:r>
            <a:r>
              <a:rPr lang="en-US" dirty="0">
                <a:solidFill>
                  <a:srgbClr val="FF0000"/>
                </a:solidFill>
                <a:latin typeface="Times New Roman" panose="02020603050405020304" pitchFamily="18" charset="0"/>
                <a:cs typeface="Times New Roman" panose="02020603050405020304" pitchFamily="18" charset="0"/>
              </a:rPr>
              <a:t>a test </a:t>
            </a:r>
            <a:r>
              <a:rPr lang="en-US" dirty="0">
                <a:latin typeface="Times New Roman" panose="02020603050405020304" pitchFamily="18" charset="0"/>
                <a:cs typeface="Times New Roman" panose="02020603050405020304" pitchFamily="18" charset="0"/>
              </a:rPr>
              <a:t>towards </a:t>
            </a:r>
            <a:r>
              <a:rPr lang="en-US" dirty="0">
                <a:solidFill>
                  <a:srgbClr val="FF0000"/>
                </a:solidFill>
                <a:latin typeface="Times New Roman" panose="02020603050405020304" pitchFamily="18" charset="0"/>
                <a:cs typeface="Times New Roman" panose="02020603050405020304" pitchFamily="18" charset="0"/>
              </a:rPr>
              <a:t>financial</a:t>
            </a:r>
            <a:r>
              <a:rPr lang="en-US" dirty="0">
                <a:latin typeface="Times New Roman" panose="02020603050405020304" pitchFamily="18" charset="0"/>
                <a:cs typeface="Times New Roman" panose="02020603050405020304" pitchFamily="18" charset="0"/>
              </a:rPr>
              <a:t> improvement.</a:t>
            </a:r>
          </a:p>
          <a:p>
            <a:pPr marL="0" indent="0">
              <a:buNone/>
            </a:pPr>
            <a:endParaRPr lang="en-US" dirty="0"/>
          </a:p>
        </p:txBody>
      </p:sp>
    </p:spTree>
    <p:extLst>
      <p:ext uri="{BB962C8B-B14F-4D97-AF65-F5344CB8AC3E}">
        <p14:creationId xmlns:p14="http://schemas.microsoft.com/office/powerpoint/2010/main" val="3672784208"/>
      </p:ext>
    </p:extLst>
  </p:cSld>
  <p:clrMapOvr>
    <a:masterClrMapping/>
  </p:clrMapOvr>
  <p:transition>
    <p:wheel spokes="3"/>
    <p:sndAc>
      <p:stSnd>
        <p:snd r:embed="rId2" name="click.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7333" y="722489"/>
            <a:ext cx="10826045" cy="452431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a:t>
            </a:r>
            <a:r>
              <a:rPr lang="en-US" sz="2400" dirty="0">
                <a:solidFill>
                  <a:srgbClr val="FF0000"/>
                </a:solidFill>
                <a:latin typeface="Times New Roman" panose="02020603050405020304" pitchFamily="18" charset="0"/>
                <a:cs typeface="Times New Roman" panose="02020603050405020304" pitchFamily="18" charset="0"/>
              </a:rPr>
              <a:t>population </a:t>
            </a:r>
            <a:r>
              <a:rPr lang="en-US" sz="2400" dirty="0">
                <a:latin typeface="Times New Roman" panose="02020603050405020304" pitchFamily="18" charset="0"/>
                <a:cs typeface="Times New Roman" panose="02020603050405020304" pitchFamily="18" charset="0"/>
              </a:rPr>
              <a:t>of </a:t>
            </a:r>
            <a:r>
              <a:rPr lang="en-US" sz="2400" dirty="0">
                <a:solidFill>
                  <a:srgbClr val="FF0000"/>
                </a:solidFill>
                <a:latin typeface="Times New Roman" panose="02020603050405020304" pitchFamily="18" charset="0"/>
                <a:cs typeface="Times New Roman" panose="02020603050405020304" pitchFamily="18" charset="0"/>
              </a:rPr>
              <a:t>united states citizens </a:t>
            </a:r>
            <a:r>
              <a:rPr lang="en-US" sz="2400" dirty="0">
                <a:latin typeface="Times New Roman" panose="02020603050405020304" pitchFamily="18" charset="0"/>
                <a:cs typeface="Times New Roman" panose="02020603050405020304" pitchFamily="18" charset="0"/>
              </a:rPr>
              <a:t>that do not have insurance has risen pointedly over the previous years. In fact, just about 34.6 million U.S. citizens do not have any insurance scope. </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States have persistently attempted to reduce their Medicaid expenses by limiting Medicaid qualification (and welfare).</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Increase in population piloted the unemployment problem.</a:t>
            </a:r>
          </a:p>
          <a:p>
            <a:pPr marL="342900" indent="-342900">
              <a:lnSpc>
                <a:spcPct val="15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Presently, millions of the populations have too little insurance to take cater for the expenditures of catastrophic diseases or serious injury.</a:t>
            </a:r>
          </a:p>
        </p:txBody>
      </p:sp>
    </p:spTree>
    <p:extLst>
      <p:ext uri="{BB962C8B-B14F-4D97-AF65-F5344CB8AC3E}">
        <p14:creationId xmlns:p14="http://schemas.microsoft.com/office/powerpoint/2010/main" val="950550443"/>
      </p:ext>
    </p:extLst>
  </p:cSld>
  <p:clrMapOvr>
    <a:masterClrMapping/>
  </p:clrMapOvr>
  <p:transition>
    <p:wheel spokes="3"/>
    <p:sndAc>
      <p:stSnd>
        <p:snd r:embed="rId3" name="click.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1223" y="1301600"/>
            <a:ext cx="10374923" cy="3970318"/>
          </a:xfrm>
          <a:prstGeom prst="rect">
            <a:avLst/>
          </a:prstGeom>
        </p:spPr>
        <p:txBody>
          <a:bodyPr wrap="square">
            <a:spAutoFit/>
          </a:bodyPr>
          <a:lstStyle/>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probability of one being not insured is far more notable among individuals who live in families with low incomes.</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Young persons are pointedly likely not  to be insured. </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On the contrary, people who are </a:t>
            </a:r>
            <a:r>
              <a:rPr lang="en-US" sz="2800" dirty="0">
                <a:solidFill>
                  <a:srgbClr val="FF0000"/>
                </a:solidFill>
                <a:latin typeface="Times New Roman" panose="02020603050405020304" pitchFamily="18" charset="0"/>
                <a:cs typeface="Times New Roman" panose="02020603050405020304" pitchFamily="18" charset="0"/>
              </a:rPr>
              <a:t>well established</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and those </a:t>
            </a:r>
            <a:r>
              <a:rPr lang="en-US" sz="2800" dirty="0">
                <a:latin typeface="Times New Roman" panose="02020603050405020304" pitchFamily="18" charset="0"/>
                <a:cs typeface="Times New Roman" panose="02020603050405020304" pitchFamily="18" charset="0"/>
              </a:rPr>
              <a:t>staying </a:t>
            </a:r>
            <a:r>
              <a:rPr lang="en-US" sz="2800" dirty="0">
                <a:solidFill>
                  <a:srgbClr val="FF0000"/>
                </a:solidFill>
                <a:latin typeface="Times New Roman" panose="02020603050405020304" pitchFamily="18" charset="0"/>
                <a:cs typeface="Times New Roman" panose="02020603050405020304" pitchFamily="18" charset="0"/>
              </a:rPr>
              <a:t>in single-parent </a:t>
            </a:r>
            <a:r>
              <a:rPr lang="en-US" sz="2800" dirty="0">
                <a:latin typeface="Times New Roman" panose="02020603050405020304" pitchFamily="18" charset="0"/>
                <a:cs typeface="Times New Roman" panose="02020603050405020304" pitchFamily="18" charset="0"/>
              </a:rPr>
              <a:t>relatives </a:t>
            </a:r>
            <a:r>
              <a:rPr lang="en-US" sz="2800" dirty="0">
                <a:solidFill>
                  <a:srgbClr val="FF0000"/>
                </a:solidFill>
                <a:latin typeface="Times New Roman" panose="02020603050405020304" pitchFamily="18" charset="0"/>
                <a:cs typeface="Times New Roman" panose="02020603050405020304" pitchFamily="18" charset="0"/>
              </a:rPr>
              <a:t>are more averse to be </a:t>
            </a:r>
            <a:r>
              <a:rPr lang="en-US" sz="2800" dirty="0">
                <a:latin typeface="Times New Roman" panose="02020603050405020304" pitchFamily="18" charset="0"/>
                <a:cs typeface="Times New Roman" panose="02020603050405020304" pitchFamily="18" charset="0"/>
              </a:rPr>
              <a:t>insured </a:t>
            </a:r>
            <a:r>
              <a:rPr lang="en-US" sz="2800" dirty="0">
                <a:solidFill>
                  <a:srgbClr val="FF0000"/>
                </a:solidFill>
                <a:latin typeface="Times New Roman" panose="02020603050405020304" pitchFamily="18" charset="0"/>
                <a:cs typeface="Times New Roman" panose="02020603050405020304" pitchFamily="18" charset="0"/>
              </a:rPr>
              <a:t>than</a:t>
            </a:r>
            <a:r>
              <a:rPr lang="en-US" sz="2800" dirty="0">
                <a:latin typeface="Times New Roman" panose="02020603050405020304" pitchFamily="18" charset="0"/>
                <a:cs typeface="Times New Roman" panose="02020603050405020304" pitchFamily="18" charset="0"/>
              </a:rPr>
              <a:t> barren </a:t>
            </a:r>
            <a:r>
              <a:rPr lang="en-US" sz="2800" dirty="0">
                <a:solidFill>
                  <a:srgbClr val="FF0000"/>
                </a:solidFill>
                <a:latin typeface="Times New Roman" panose="02020603050405020304" pitchFamily="18" charset="0"/>
                <a:cs typeface="Times New Roman" panose="02020603050405020304" pitchFamily="18" charset="0"/>
              </a:rPr>
              <a:t>couples.</a:t>
            </a:r>
          </a:p>
        </p:txBody>
      </p:sp>
    </p:spTree>
    <p:extLst>
      <p:ext uri="{BB962C8B-B14F-4D97-AF65-F5344CB8AC3E}">
        <p14:creationId xmlns:p14="http://schemas.microsoft.com/office/powerpoint/2010/main" val="3845763828"/>
      </p:ext>
    </p:extLst>
  </p:cSld>
  <p:clrMapOvr>
    <a:masterClrMapping/>
  </p:clrMapOvr>
  <p:transition>
    <p:wheel spokes="3"/>
    <p:sndAc>
      <p:stSnd>
        <p:snd r:embed="rId2" name="click.wav"/>
      </p:stSnd>
    </p:sndAc>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Healthcare Plan</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Various </a:t>
            </a:r>
            <a:r>
              <a:rPr lang="en-US" dirty="0">
                <a:solidFill>
                  <a:srgbClr val="FF0000"/>
                </a:solidFill>
              </a:rPr>
              <a:t>financial analysts</a:t>
            </a:r>
            <a:r>
              <a:rPr lang="en-US" dirty="0"/>
              <a:t>, strategy developers, </a:t>
            </a:r>
            <a:r>
              <a:rPr lang="en-US" dirty="0">
                <a:solidFill>
                  <a:srgbClr val="FF0000"/>
                </a:solidFill>
              </a:rPr>
              <a:t>and officials </a:t>
            </a:r>
            <a:r>
              <a:rPr lang="en-US" dirty="0"/>
              <a:t>of the government </a:t>
            </a:r>
            <a:r>
              <a:rPr lang="en-US" dirty="0">
                <a:solidFill>
                  <a:srgbClr val="FF0000"/>
                </a:solidFill>
              </a:rPr>
              <a:t>have </a:t>
            </a:r>
            <a:r>
              <a:rPr lang="en-US" dirty="0"/>
              <a:t>suggested the following plans for </a:t>
            </a:r>
            <a:r>
              <a:rPr lang="en-US" dirty="0">
                <a:solidFill>
                  <a:srgbClr val="FF0000"/>
                </a:solidFill>
              </a:rPr>
              <a:t>medicinal services designs.</a:t>
            </a:r>
          </a:p>
          <a:p>
            <a:pPr marL="0" indent="0">
              <a:buNone/>
            </a:pPr>
            <a:r>
              <a:rPr lang="en-US" dirty="0">
                <a:solidFill>
                  <a:srgbClr val="FF0000"/>
                </a:solidFill>
              </a:rPr>
              <a:t>These </a:t>
            </a:r>
            <a:r>
              <a:rPr lang="en-US" dirty="0"/>
              <a:t>proposals </a:t>
            </a:r>
            <a:r>
              <a:rPr lang="en-US" dirty="0">
                <a:solidFill>
                  <a:srgbClr val="FF0000"/>
                </a:solidFill>
              </a:rPr>
              <a:t>can be </a:t>
            </a:r>
            <a:r>
              <a:rPr lang="en-US" dirty="0"/>
              <a:t>well-organized </a:t>
            </a:r>
            <a:r>
              <a:rPr lang="en-US" dirty="0">
                <a:solidFill>
                  <a:srgbClr val="FF0000"/>
                </a:solidFill>
              </a:rPr>
              <a:t>into four </a:t>
            </a:r>
            <a:r>
              <a:rPr lang="en-US" dirty="0"/>
              <a:t>periods: </a:t>
            </a:r>
          </a:p>
          <a:p>
            <a:pPr marL="514350" indent="-514350">
              <a:buFont typeface="+mj-lt"/>
              <a:buAutoNum type="romanLcPeriod"/>
            </a:pPr>
            <a:r>
              <a:rPr lang="en-US" dirty="0">
                <a:solidFill>
                  <a:srgbClr val="FF0000"/>
                </a:solidFill>
              </a:rPr>
              <a:t>Orders</a:t>
            </a:r>
            <a:r>
              <a:rPr lang="en-US" dirty="0"/>
              <a:t> of the employer</a:t>
            </a:r>
          </a:p>
          <a:p>
            <a:pPr marL="514350" indent="-514350">
              <a:buFont typeface="+mj-lt"/>
              <a:buAutoNum type="romanLcPeriod"/>
            </a:pPr>
            <a:r>
              <a:rPr lang="en-US" dirty="0"/>
              <a:t>Advancement </a:t>
            </a:r>
            <a:r>
              <a:rPr lang="en-US" dirty="0">
                <a:solidFill>
                  <a:srgbClr val="FF0000"/>
                </a:solidFill>
              </a:rPr>
              <a:t>of</a:t>
            </a:r>
            <a:r>
              <a:rPr lang="en-US" dirty="0"/>
              <a:t> the existing </a:t>
            </a:r>
            <a:r>
              <a:rPr lang="en-US" dirty="0">
                <a:solidFill>
                  <a:srgbClr val="FF0000"/>
                </a:solidFill>
              </a:rPr>
              <a:t>plans</a:t>
            </a:r>
          </a:p>
          <a:p>
            <a:pPr marL="514350" indent="-514350">
              <a:buFont typeface="+mj-lt"/>
              <a:buAutoNum type="romanLcPeriod"/>
            </a:pPr>
            <a:r>
              <a:rPr lang="en-US" dirty="0">
                <a:solidFill>
                  <a:srgbClr val="FF0000"/>
                </a:solidFill>
              </a:rPr>
              <a:t>Charge</a:t>
            </a:r>
            <a:r>
              <a:rPr lang="en-US" dirty="0"/>
              <a:t> the driving </a:t>
            </a:r>
            <a:r>
              <a:rPr lang="en-US" dirty="0">
                <a:solidFill>
                  <a:srgbClr val="FF0000"/>
                </a:solidFill>
              </a:rPr>
              <a:t>forces</a:t>
            </a:r>
          </a:p>
          <a:p>
            <a:pPr marL="514350" indent="-514350">
              <a:buFont typeface="+mj-lt"/>
              <a:buAutoNum type="romanLcPeriod"/>
            </a:pPr>
            <a:r>
              <a:rPr lang="en-US" dirty="0"/>
              <a:t>State-owned </a:t>
            </a:r>
            <a:r>
              <a:rPr lang="en-US" dirty="0">
                <a:solidFill>
                  <a:srgbClr val="FF0000"/>
                </a:solidFill>
              </a:rPr>
              <a:t>medical coverage</a:t>
            </a:r>
          </a:p>
          <a:p>
            <a:pPr marL="0" indent="0">
              <a:buNone/>
            </a:pPr>
            <a:r>
              <a:rPr lang="en-US" dirty="0"/>
              <a:t> </a:t>
            </a:r>
          </a:p>
        </p:txBody>
      </p:sp>
    </p:spTree>
    <p:extLst>
      <p:ext uri="{BB962C8B-B14F-4D97-AF65-F5344CB8AC3E}">
        <p14:creationId xmlns:p14="http://schemas.microsoft.com/office/powerpoint/2010/main" val="2333394977"/>
      </p:ext>
    </p:extLst>
  </p:cSld>
  <p:clrMapOvr>
    <a:masterClrMapping/>
  </p:clrMapOvr>
  <p:transition>
    <p:wheel spokes="3"/>
    <p:sndAc>
      <p:stSnd>
        <p:snd r:embed="rId3" name="click.wav"/>
      </p:stSnd>
    </p:sndAc>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066800"/>
            <a:ext cx="10456985" cy="4616648"/>
          </a:xfrm>
          <a:prstGeom prst="rect">
            <a:avLst/>
          </a:prstGeom>
          <a:noFill/>
        </p:spPr>
        <p:txBody>
          <a:bodyPr wrap="square" rtlCol="0">
            <a:spAutoFit/>
          </a:bodyPr>
          <a:lstStyle/>
          <a:p>
            <a:pPr>
              <a:lnSpc>
                <a:spcPct val="150000"/>
              </a:lnSpc>
            </a:pPr>
            <a:r>
              <a:rPr lang="en-US" sz="2800" dirty="0">
                <a:solidFill>
                  <a:srgbClr val="FF0000"/>
                </a:solidFill>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cost of </a:t>
            </a:r>
            <a:r>
              <a:rPr lang="en-US" sz="2800" dirty="0">
                <a:solidFill>
                  <a:srgbClr val="FF0000"/>
                </a:solidFill>
                <a:latin typeface="Times New Roman" panose="02020603050405020304" pitchFamily="18" charset="0"/>
                <a:cs typeface="Times New Roman" panose="02020603050405020304" pitchFamily="18" charset="0"/>
              </a:rPr>
              <a:t>insurance would be </a:t>
            </a:r>
            <a:r>
              <a:rPr lang="en-US" sz="2800" dirty="0">
                <a:latin typeface="Times New Roman" panose="02020603050405020304" pitchFamily="18" charset="0"/>
                <a:cs typeface="Times New Roman" panose="02020603050405020304" pitchFamily="18" charset="0"/>
              </a:rPr>
              <a:t>catered by </a:t>
            </a:r>
            <a:r>
              <a:rPr lang="en-US" sz="2800" dirty="0">
                <a:solidFill>
                  <a:srgbClr val="FF0000"/>
                </a:solidFill>
                <a:latin typeface="Times New Roman" panose="02020603050405020304" pitchFamily="18" charset="0"/>
                <a:cs typeface="Times New Roman" panose="02020603050405020304" pitchFamily="18" charset="0"/>
              </a:rPr>
              <a:t>the public sector and </a:t>
            </a:r>
            <a:r>
              <a:rPr lang="en-US" sz="2800" dirty="0">
                <a:latin typeface="Times New Roman" panose="02020603050405020304" pitchFamily="18" charset="0"/>
                <a:cs typeface="Times New Roman" panose="02020603050405020304" pitchFamily="18" charset="0"/>
              </a:rPr>
              <a:t>would as well provide medical cover to those that are not secured." Persons  insured using this scheme are most likely going to pay an enormous part of the price of scope. Businesses with many </a:t>
            </a:r>
            <a:r>
              <a:rPr lang="en-US" sz="2800" dirty="0">
                <a:solidFill>
                  <a:srgbClr val="FF0000"/>
                </a:solidFill>
                <a:latin typeface="Times New Roman" panose="02020603050405020304" pitchFamily="18" charset="0"/>
                <a:cs typeface="Times New Roman" panose="02020603050405020304" pitchFamily="18" charset="0"/>
              </a:rPr>
              <a:t>specialists might be </a:t>
            </a:r>
            <a:r>
              <a:rPr lang="en-US" sz="2800" dirty="0">
                <a:latin typeface="Times New Roman" panose="02020603050405020304" pitchFamily="18" charset="0"/>
                <a:cs typeface="Times New Roman" panose="02020603050405020304" pitchFamily="18" charset="0"/>
              </a:rPr>
              <a:t>excluded </a:t>
            </a:r>
            <a:r>
              <a:rPr lang="en-US" sz="2800" dirty="0">
                <a:solidFill>
                  <a:srgbClr val="FF0000"/>
                </a:solidFill>
                <a:latin typeface="Times New Roman" panose="02020603050405020304" pitchFamily="18" charset="0"/>
                <a:cs typeface="Times New Roman" panose="02020603050405020304" pitchFamily="18" charset="0"/>
              </a:rPr>
              <a:t>from this </a:t>
            </a:r>
            <a:r>
              <a:rPr lang="en-US" sz="2800" dirty="0">
                <a:latin typeface="Times New Roman" panose="02020603050405020304" pitchFamily="18" charset="0"/>
                <a:cs typeface="Times New Roman" panose="02020603050405020304" pitchFamily="18" charset="0"/>
              </a:rPr>
              <a:t>command. </a:t>
            </a:r>
            <a:r>
              <a:rPr lang="en-US" sz="2800" dirty="0">
                <a:solidFill>
                  <a:srgbClr val="FF0000"/>
                </a:solidFill>
                <a:latin typeface="Times New Roman" panose="02020603050405020304" pitchFamily="18" charset="0"/>
                <a:cs typeface="Times New Roman" panose="02020603050405020304" pitchFamily="18" charset="0"/>
              </a:rPr>
              <a:t>The</a:t>
            </a:r>
            <a:r>
              <a:rPr lang="en-US" sz="2800" dirty="0">
                <a:latin typeface="Times New Roman" panose="02020603050405020304" pitchFamily="18" charset="0"/>
                <a:cs typeface="Times New Roman" panose="02020603050405020304" pitchFamily="18" charset="0"/>
              </a:rPr>
              <a:t> current plan </a:t>
            </a:r>
            <a:r>
              <a:rPr lang="en-US" sz="2800" dirty="0">
                <a:solidFill>
                  <a:srgbClr val="FF0000"/>
                </a:solidFill>
                <a:latin typeface="Times New Roman" panose="02020603050405020304" pitchFamily="18" charset="0"/>
                <a:cs typeface="Times New Roman" panose="02020603050405020304" pitchFamily="18" charset="0"/>
              </a:rPr>
              <a:t>in Hawaii is </a:t>
            </a:r>
            <a:r>
              <a:rPr lang="en-US" sz="2800" dirty="0">
                <a:latin typeface="Times New Roman" panose="02020603050405020304" pitchFamily="18" charset="0"/>
                <a:cs typeface="Times New Roman" panose="02020603050405020304" pitchFamily="18" charset="0"/>
              </a:rPr>
              <a:t>an example of </a:t>
            </a:r>
            <a:r>
              <a:rPr lang="en-US" sz="2800" dirty="0">
                <a:solidFill>
                  <a:srgbClr val="FF0000"/>
                </a:solidFill>
                <a:latin typeface="Times New Roman" panose="02020603050405020304" pitchFamily="18" charset="0"/>
                <a:cs typeface="Times New Roman" panose="02020603050405020304" pitchFamily="18" charset="0"/>
              </a:rPr>
              <a:t>pay-or-play. All </a:t>
            </a:r>
            <a:r>
              <a:rPr lang="en-US" sz="2800" dirty="0">
                <a:latin typeface="Times New Roman" panose="02020603050405020304" pitchFamily="18" charset="0"/>
                <a:cs typeface="Times New Roman" panose="02020603050405020304" pitchFamily="18" charset="0"/>
              </a:rPr>
              <a:t>workforces (</a:t>
            </a:r>
            <a:r>
              <a:rPr lang="en-US" sz="2800" dirty="0">
                <a:solidFill>
                  <a:srgbClr val="FF0000"/>
                </a:solidFill>
                <a:latin typeface="Times New Roman" panose="02020603050405020304" pitchFamily="18" charset="0"/>
                <a:cs typeface="Times New Roman" panose="02020603050405020304" pitchFamily="18" charset="0"/>
              </a:rPr>
              <a:t>yet not their wards</a:t>
            </a:r>
            <a:r>
              <a:rPr lang="en-US" sz="2800" dirty="0">
                <a:latin typeface="Times New Roman" panose="02020603050405020304" pitchFamily="18" charset="0"/>
                <a:cs typeface="Times New Roman" panose="02020603050405020304" pitchFamily="18" charset="0"/>
              </a:rPr>
              <a:t>) who labor no less than twenty weeks in a year are safeguarded.</a:t>
            </a:r>
          </a:p>
        </p:txBody>
      </p:sp>
    </p:spTree>
    <p:extLst>
      <p:ext uri="{BB962C8B-B14F-4D97-AF65-F5344CB8AC3E}">
        <p14:creationId xmlns:p14="http://schemas.microsoft.com/office/powerpoint/2010/main" val="419846964"/>
      </p:ext>
    </p:extLst>
  </p:cSld>
  <p:clrMapOvr>
    <a:masterClrMapping/>
  </p:clrMapOvr>
  <p:transition>
    <p:wheel spokes="3"/>
    <p:sndAc>
      <p:stSnd>
        <p:snd r:embed="rId3" name="click.wav"/>
      </p:stSnd>
    </p:sndAc>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8523" y="973015"/>
            <a:ext cx="10281139" cy="3970318"/>
          </a:xfrm>
          <a:prstGeom prst="rect">
            <a:avLst/>
          </a:prstGeom>
          <a:noFill/>
        </p:spPr>
        <p:txBody>
          <a:bodyPr wrap="square" rtlCol="0">
            <a:spAutoFit/>
          </a:bodyPr>
          <a:lstStyle/>
          <a:p>
            <a:pPr>
              <a:lnSpc>
                <a:spcPct val="150000"/>
              </a:lnSpc>
            </a:pPr>
            <a:r>
              <a:rPr lang="en-US" sz="2400" dirty="0">
                <a:latin typeface="Times New Roman" panose="02020603050405020304" pitchFamily="18" charset="0"/>
                <a:cs typeface="Times New Roman" panose="02020603050405020304" pitchFamily="18" charset="0"/>
              </a:rPr>
              <a:t>Subsequently, plans </a:t>
            </a:r>
            <a:r>
              <a:rPr lang="en-US" sz="2400" dirty="0">
                <a:solidFill>
                  <a:srgbClr val="FF0000"/>
                </a:solidFill>
                <a:latin typeface="Times New Roman" panose="02020603050405020304" pitchFamily="18" charset="0"/>
                <a:cs typeface="Times New Roman" panose="02020603050405020304" pitchFamily="18" charset="0"/>
              </a:rPr>
              <a:t>of plans-to grow the </a:t>
            </a:r>
            <a:r>
              <a:rPr lang="en-US" sz="2400" dirty="0">
                <a:latin typeface="Times New Roman" panose="02020603050405020304" pitchFamily="18" charset="0"/>
                <a:cs typeface="Times New Roman" panose="02020603050405020304" pitchFamily="18" charset="0"/>
              </a:rPr>
              <a:t>current </a:t>
            </a:r>
            <a:r>
              <a:rPr lang="en-US" sz="2400" dirty="0">
                <a:solidFill>
                  <a:srgbClr val="FF0000"/>
                </a:solidFill>
                <a:latin typeface="Times New Roman" panose="02020603050405020304" pitchFamily="18" charset="0"/>
                <a:cs typeface="Times New Roman" panose="02020603050405020304" pitchFamily="18" charset="0"/>
              </a:rPr>
              <a:t>public</a:t>
            </a:r>
            <a:r>
              <a:rPr lang="en-US" sz="2400" dirty="0">
                <a:latin typeface="Times New Roman" panose="02020603050405020304" pitchFamily="18" charset="0"/>
                <a:cs typeface="Times New Roman" panose="02020603050405020304" pitchFamily="18" charset="0"/>
              </a:rPr>
              <a:t> ventures </a:t>
            </a:r>
            <a:r>
              <a:rPr lang="en-US" sz="2400" dirty="0">
                <a:solidFill>
                  <a:srgbClr val="FF0000"/>
                </a:solidFill>
                <a:latin typeface="Times New Roman" panose="02020603050405020304" pitchFamily="18" charset="0"/>
                <a:cs typeface="Times New Roman" panose="02020603050405020304" pitchFamily="18" charset="0"/>
              </a:rPr>
              <a:t>would</a:t>
            </a:r>
            <a:r>
              <a:rPr lang="en-US" sz="2400" dirty="0">
                <a:latin typeface="Times New Roman" panose="02020603050405020304" pitchFamily="18" charset="0"/>
                <a:cs typeface="Times New Roman" panose="02020603050405020304" pitchFamily="18" charset="0"/>
              </a:rPr>
              <a:t> consent </a:t>
            </a:r>
            <a:r>
              <a:rPr lang="en-US" sz="2400" dirty="0">
                <a:solidFill>
                  <a:srgbClr val="FF0000"/>
                </a:solidFill>
                <a:latin typeface="Times New Roman" panose="02020603050405020304" pitchFamily="18" charset="0"/>
                <a:cs typeface="Times New Roman" panose="02020603050405020304" pitchFamily="18" charset="0"/>
              </a:rPr>
              <a:t>different</a:t>
            </a:r>
            <a:r>
              <a:rPr lang="en-US" sz="2400" dirty="0">
                <a:latin typeface="Times New Roman" panose="02020603050405020304" pitchFamily="18" charset="0"/>
                <a:cs typeface="Times New Roman" panose="02020603050405020304" pitchFamily="18" charset="0"/>
              </a:rPr>
              <a:t> persons </a:t>
            </a:r>
            <a:r>
              <a:rPr lang="en-US" sz="2400" dirty="0">
                <a:solidFill>
                  <a:srgbClr val="FF0000"/>
                </a:solidFill>
                <a:latin typeface="Times New Roman" panose="02020603050405020304" pitchFamily="18" charset="0"/>
                <a:cs typeface="Times New Roman" panose="02020603050405020304" pitchFamily="18" charset="0"/>
              </a:rPr>
              <a:t>with </a:t>
            </a:r>
            <a:r>
              <a:rPr lang="en-US" sz="2400" dirty="0">
                <a:latin typeface="Times New Roman" panose="02020603050405020304" pitchFamily="18" charset="0"/>
                <a:cs typeface="Times New Roman" panose="02020603050405020304" pitchFamily="18" charset="0"/>
              </a:rPr>
              <a:t>certain characteristics to </a:t>
            </a:r>
            <a:r>
              <a:rPr lang="en-US" sz="2400" dirty="0">
                <a:solidFill>
                  <a:srgbClr val="FF0000"/>
                </a:solidFill>
                <a:latin typeface="Times New Roman" panose="02020603050405020304" pitchFamily="18" charset="0"/>
                <a:cs typeface="Times New Roman" panose="02020603050405020304" pitchFamily="18" charset="0"/>
              </a:rPr>
              <a:t>"become tied up with" </a:t>
            </a:r>
            <a:r>
              <a:rPr lang="en-US" sz="2400" dirty="0">
                <a:latin typeface="Times New Roman" panose="02020603050405020304" pitchFamily="18" charset="0"/>
                <a:cs typeface="Times New Roman" panose="02020603050405020304" pitchFamily="18" charset="0"/>
              </a:rPr>
              <a:t>Medicaid </a:t>
            </a:r>
            <a:r>
              <a:rPr lang="en-US" sz="2400" dirty="0">
                <a:solidFill>
                  <a:srgbClr val="FF0000"/>
                </a:solidFill>
                <a:latin typeface="Times New Roman" panose="02020603050405020304" pitchFamily="18" charset="0"/>
                <a:cs typeface="Times New Roman" panose="02020603050405020304" pitchFamily="18" charset="0"/>
              </a:rPr>
              <a:t>or </a:t>
            </a:r>
            <a:r>
              <a:rPr lang="en-US" sz="2400" dirty="0">
                <a:latin typeface="Times New Roman" panose="02020603050405020304" pitchFamily="18" charset="0"/>
                <a:cs typeface="Times New Roman" panose="02020603050405020304" pitchFamily="18" charset="0"/>
              </a:rPr>
              <a:t>Medicare, </a:t>
            </a:r>
            <a:r>
              <a:rPr lang="en-US" sz="2400" dirty="0">
                <a:solidFill>
                  <a:srgbClr val="FF0000"/>
                </a:solidFill>
                <a:latin typeface="Times New Roman" panose="02020603050405020304" pitchFamily="18" charset="0"/>
                <a:cs typeface="Times New Roman" panose="02020603050405020304" pitchFamily="18" charset="0"/>
              </a:rPr>
              <a:t>at a </a:t>
            </a:r>
            <a:r>
              <a:rPr lang="en-US" sz="2400" dirty="0">
                <a:latin typeface="Times New Roman" panose="02020603050405020304" pitchFamily="18" charset="0"/>
                <a:cs typeface="Times New Roman" panose="02020603050405020304" pitchFamily="18" charset="0"/>
              </a:rPr>
              <a:t>charge </a:t>
            </a:r>
            <a:r>
              <a:rPr lang="en-US" sz="2400" dirty="0">
                <a:solidFill>
                  <a:srgbClr val="FF0000"/>
                </a:solidFill>
                <a:latin typeface="Times New Roman" panose="02020603050405020304" pitchFamily="18" charset="0"/>
                <a:cs typeface="Times New Roman" panose="02020603050405020304" pitchFamily="18" charset="0"/>
              </a:rPr>
              <a:t>that is </a:t>
            </a:r>
            <a:r>
              <a:rPr lang="en-US" sz="2400" dirty="0">
                <a:latin typeface="Times New Roman" panose="02020603050405020304" pitchFamily="18" charset="0"/>
                <a:cs typeface="Times New Roman" panose="02020603050405020304" pitchFamily="18" charset="0"/>
              </a:rPr>
              <a:t>acknowledged with </a:t>
            </a:r>
            <a:r>
              <a:rPr lang="en-US" sz="2400" dirty="0">
                <a:solidFill>
                  <a:srgbClr val="FF0000"/>
                </a:solidFill>
                <a:latin typeface="Times New Roman" panose="02020603050405020304" pitchFamily="18" charset="0"/>
                <a:cs typeface="Times New Roman" panose="02020603050405020304" pitchFamily="18" charset="0"/>
              </a:rPr>
              <a:t>their income</a:t>
            </a:r>
            <a:r>
              <a:rPr lang="en-US" sz="2400" dirty="0">
                <a:latin typeface="Times New Roman" panose="02020603050405020304" pitchFamily="18" charset="0"/>
                <a:cs typeface="Times New Roman" panose="02020603050405020304" pitchFamily="18" charset="0"/>
              </a:rPr>
              <a:t>. For example, every expectant </a:t>
            </a:r>
            <a:r>
              <a:rPr lang="en-US" sz="2400" dirty="0">
                <a:solidFill>
                  <a:srgbClr val="FF0000"/>
                </a:solidFill>
                <a:latin typeface="Times New Roman" panose="02020603050405020304" pitchFamily="18" charset="0"/>
                <a:cs typeface="Times New Roman" panose="02020603050405020304" pitchFamily="18" charset="0"/>
              </a:rPr>
              <a:t>lady,</a:t>
            </a:r>
            <a:r>
              <a:rPr lang="en-US" sz="2400" dirty="0">
                <a:latin typeface="Times New Roman" panose="02020603050405020304" pitchFamily="18" charset="0"/>
                <a:cs typeface="Times New Roman" panose="02020603050405020304" pitchFamily="18" charset="0"/>
              </a:rPr>
              <a:t> infants, and young broods; </a:t>
            </a:r>
            <a:r>
              <a:rPr lang="en-US" sz="2400" dirty="0">
                <a:solidFill>
                  <a:srgbClr val="FF0000"/>
                </a:solidFill>
                <a:latin typeface="Times New Roman" panose="02020603050405020304" pitchFamily="18" charset="0"/>
                <a:cs typeface="Times New Roman" panose="02020603050405020304" pitchFamily="18" charset="0"/>
              </a:rPr>
              <a:t>impaired </a:t>
            </a:r>
            <a:r>
              <a:rPr lang="en-US" sz="2400" dirty="0">
                <a:latin typeface="Times New Roman" panose="02020603050405020304" pitchFamily="18" charset="0"/>
                <a:cs typeface="Times New Roman" panose="02020603050405020304" pitchFamily="18" charset="0"/>
              </a:rPr>
              <a:t>persons; </a:t>
            </a:r>
            <a:r>
              <a:rPr lang="en-US" sz="2400" dirty="0">
                <a:solidFill>
                  <a:srgbClr val="FF0000"/>
                </a:solidFill>
                <a:latin typeface="Times New Roman" panose="02020603050405020304" pitchFamily="18" charset="0"/>
                <a:cs typeface="Times New Roman" panose="02020603050405020304" pitchFamily="18" charset="0"/>
              </a:rPr>
              <a:t>as well as </a:t>
            </a:r>
            <a:r>
              <a:rPr lang="en-US" sz="2400" dirty="0">
                <a:latin typeface="Times New Roman" panose="02020603050405020304" pitchFamily="18" charset="0"/>
                <a:cs typeface="Times New Roman" panose="02020603050405020304" pitchFamily="18" charset="0"/>
              </a:rPr>
              <a:t>the persons </a:t>
            </a:r>
            <a:r>
              <a:rPr lang="en-US" sz="2400" dirty="0">
                <a:solidFill>
                  <a:srgbClr val="FF0000"/>
                </a:solidFill>
                <a:latin typeface="Times New Roman" panose="02020603050405020304" pitchFamily="18" charset="0"/>
                <a:cs typeface="Times New Roman" panose="02020603050405020304" pitchFamily="18" charset="0"/>
              </a:rPr>
              <a:t>who</a:t>
            </a:r>
            <a:r>
              <a:rPr lang="en-US" sz="2400" dirty="0">
                <a:latin typeface="Times New Roman" panose="02020603050405020304" pitchFamily="18" charset="0"/>
                <a:cs typeface="Times New Roman" panose="02020603050405020304" pitchFamily="18" charset="0"/>
              </a:rPr>
              <a:t> step down </a:t>
            </a:r>
            <a:r>
              <a:rPr lang="en-US" sz="2400" dirty="0">
                <a:solidFill>
                  <a:srgbClr val="FF0000"/>
                </a:solidFill>
                <a:latin typeface="Times New Roman" panose="02020603050405020304" pitchFamily="18" charset="0"/>
                <a:cs typeface="Times New Roman" panose="02020603050405020304" pitchFamily="18" charset="0"/>
              </a:rPr>
              <a:t>before</a:t>
            </a:r>
            <a:r>
              <a:rPr lang="en-US" sz="2400" dirty="0">
                <a:latin typeface="Times New Roman" panose="02020603050405020304" pitchFamily="18" charset="0"/>
                <a:cs typeface="Times New Roman" panose="02020603050405020304" pitchFamily="18" charset="0"/>
              </a:rPr>
              <a:t> attaining </a:t>
            </a:r>
            <a:r>
              <a:rPr lang="en-US" sz="2400" dirty="0">
                <a:solidFill>
                  <a:srgbClr val="FF0000"/>
                </a:solidFill>
                <a:latin typeface="Times New Roman" panose="02020603050405020304" pitchFamily="18" charset="0"/>
                <a:cs typeface="Times New Roman" panose="02020603050405020304" pitchFamily="18" charset="0"/>
              </a:rPr>
              <a:t>age 65 </a:t>
            </a:r>
            <a:r>
              <a:rPr lang="en-US" sz="2400" dirty="0">
                <a:latin typeface="Times New Roman" panose="02020603050405020304" pitchFamily="18" charset="0"/>
                <a:cs typeface="Times New Roman" panose="02020603050405020304" pitchFamily="18" charset="0"/>
              </a:rPr>
              <a:t>may be given access to some of these public schemes. The Medicare scope that has been in existence for the previous two years is perhaps </a:t>
            </a:r>
            <a:r>
              <a:rPr lang="en-US" sz="2400" dirty="0">
                <a:solidFill>
                  <a:srgbClr val="FF0000"/>
                </a:solidFill>
                <a:latin typeface="Times New Roman" panose="02020603050405020304" pitchFamily="18" charset="0"/>
                <a:cs typeface="Times New Roman" panose="02020603050405020304" pitchFamily="18" charset="0"/>
              </a:rPr>
              <a:t>going to be </a:t>
            </a:r>
            <a:r>
              <a:rPr lang="en-US" sz="2400" dirty="0">
                <a:latin typeface="Times New Roman" panose="02020603050405020304" pitchFamily="18" charset="0"/>
                <a:cs typeface="Times New Roman" panose="02020603050405020304" pitchFamily="18" charset="0"/>
              </a:rPr>
              <a:t>dwindled </a:t>
            </a:r>
            <a:r>
              <a:rPr lang="en-US" sz="2400" dirty="0">
                <a:solidFill>
                  <a:srgbClr val="FF0000"/>
                </a:solidFill>
                <a:latin typeface="Times New Roman" panose="02020603050405020304" pitchFamily="18" charset="0"/>
                <a:cs typeface="Times New Roman" panose="02020603050405020304" pitchFamily="18" charset="0"/>
              </a:rPr>
              <a:t>or wiped out</a:t>
            </a:r>
            <a:r>
              <a:rPr 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212193752"/>
      </p:ext>
    </p:extLst>
  </p:cSld>
  <p:clrMapOvr>
    <a:masterClrMapping/>
  </p:clrMapOvr>
  <p:transition>
    <p:wheel spokes="3"/>
    <p:sndAc>
      <p:stSnd>
        <p:snd r:embed="rId2" name="click.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8800" y="1511300"/>
            <a:ext cx="8915400" cy="3046988"/>
          </a:xfrm>
          <a:prstGeom prst="rect">
            <a:avLst/>
          </a:prstGeom>
        </p:spPr>
        <p:txBody>
          <a:bodyPr wrap="square">
            <a:spAutoFit/>
          </a:bodyPr>
          <a:lstStyle/>
          <a:p>
            <a:pPr marL="285750" indent="-285750">
              <a:buFont typeface="Arial" panose="020B0604020202020204" pitchFamily="34" charset="0"/>
              <a:buChar char="•"/>
            </a:pPr>
            <a:r>
              <a:rPr lang="en-US" sz="2400" dirty="0">
                <a:solidFill>
                  <a:srgbClr val="FF0000"/>
                </a:solidFill>
              </a:rPr>
              <a:t>The</a:t>
            </a:r>
            <a:r>
              <a:rPr lang="en-US" sz="2400" dirty="0"/>
              <a:t> manager </a:t>
            </a:r>
            <a:r>
              <a:rPr lang="en-US" sz="2400" dirty="0">
                <a:solidFill>
                  <a:srgbClr val="FF0000"/>
                </a:solidFill>
              </a:rPr>
              <a:t>command</a:t>
            </a:r>
            <a:r>
              <a:rPr lang="en-US" sz="2400" dirty="0"/>
              <a:t> or the suggested </a:t>
            </a:r>
            <a:r>
              <a:rPr lang="en-US" sz="2400" dirty="0">
                <a:solidFill>
                  <a:srgbClr val="FF0000"/>
                </a:solidFill>
              </a:rPr>
              <a:t>pay-or-play </a:t>
            </a:r>
            <a:r>
              <a:rPr lang="en-US" sz="2400" dirty="0"/>
              <a:t>plan, supposes managers </a:t>
            </a:r>
            <a:r>
              <a:rPr lang="en-US" sz="2400" dirty="0">
                <a:solidFill>
                  <a:srgbClr val="FF0000"/>
                </a:solidFill>
              </a:rPr>
              <a:t>to </a:t>
            </a:r>
            <a:r>
              <a:rPr lang="en-US" sz="2400" dirty="0"/>
              <a:t>provide basic </a:t>
            </a:r>
            <a:r>
              <a:rPr lang="en-US" sz="2400" dirty="0">
                <a:solidFill>
                  <a:srgbClr val="FF0000"/>
                </a:solidFill>
              </a:rPr>
              <a:t>level of scope </a:t>
            </a:r>
            <a:r>
              <a:rPr lang="en-US" sz="2400" dirty="0"/>
              <a:t>to all workers.</a:t>
            </a:r>
          </a:p>
          <a:p>
            <a:pPr marL="285750" indent="-285750">
              <a:buFont typeface="Arial" panose="020B0604020202020204" pitchFamily="34" charset="0"/>
              <a:buChar char="•"/>
            </a:pPr>
            <a:r>
              <a:rPr lang="en-US" sz="2400" dirty="0">
                <a:solidFill>
                  <a:srgbClr val="FF0000"/>
                </a:solidFill>
              </a:rPr>
              <a:t>Options for the employers include</a:t>
            </a:r>
            <a:r>
              <a:rPr lang="en-US" sz="2400" dirty="0"/>
              <a:t>:</a:t>
            </a:r>
          </a:p>
          <a:p>
            <a:pPr marL="285750" indent="-285750">
              <a:buFont typeface="Arial" panose="020B0604020202020204" pitchFamily="34" charset="0"/>
              <a:buChar char="•"/>
            </a:pPr>
            <a:r>
              <a:rPr lang="en-US" sz="2400" dirty="0"/>
              <a:t>Offering </a:t>
            </a:r>
            <a:r>
              <a:rPr lang="en-US" sz="2400" dirty="0">
                <a:solidFill>
                  <a:srgbClr val="FF0000"/>
                </a:solidFill>
              </a:rPr>
              <a:t>insurance to </a:t>
            </a:r>
            <a:r>
              <a:rPr lang="en-US" sz="2400" dirty="0"/>
              <a:t>workforces who are acquiescent </a:t>
            </a:r>
            <a:r>
              <a:rPr lang="en-US" sz="2400" dirty="0">
                <a:solidFill>
                  <a:srgbClr val="FF0000"/>
                </a:solidFill>
              </a:rPr>
              <a:t>with the </a:t>
            </a:r>
            <a:r>
              <a:rPr lang="en-US" sz="2400" dirty="0"/>
              <a:t>needs </a:t>
            </a:r>
            <a:r>
              <a:rPr lang="en-US" sz="2400" dirty="0">
                <a:solidFill>
                  <a:srgbClr val="FF0000"/>
                </a:solidFill>
              </a:rPr>
              <a:t>for: </a:t>
            </a:r>
          </a:p>
          <a:p>
            <a:pPr marL="400050" indent="-400050">
              <a:buFont typeface="+mj-lt"/>
              <a:buAutoNum type="romanLcPeriod"/>
            </a:pPr>
            <a:r>
              <a:rPr lang="en-US" sz="2400" dirty="0"/>
              <a:t>Extensiveness </a:t>
            </a:r>
          </a:p>
          <a:p>
            <a:pPr marL="400050" indent="-400050">
              <a:buFont typeface="+mj-lt"/>
              <a:buAutoNum type="romanLcPeriod"/>
            </a:pPr>
            <a:r>
              <a:rPr lang="en-US" sz="2400" dirty="0"/>
              <a:t>Understanding </a:t>
            </a:r>
            <a:r>
              <a:rPr lang="en-US" sz="2400" dirty="0">
                <a:solidFill>
                  <a:srgbClr val="FF0000"/>
                </a:solidFill>
              </a:rPr>
              <a:t>of</a:t>
            </a:r>
            <a:r>
              <a:rPr lang="en-US" sz="2400" dirty="0"/>
              <a:t> the </a:t>
            </a:r>
            <a:r>
              <a:rPr lang="en-US" sz="2400" dirty="0">
                <a:solidFill>
                  <a:srgbClr val="FF0000"/>
                </a:solidFill>
              </a:rPr>
              <a:t>scope</a:t>
            </a:r>
            <a:r>
              <a:rPr lang="en-US" sz="2400" dirty="0"/>
              <a:t> of insurance.</a:t>
            </a:r>
          </a:p>
          <a:p>
            <a:pPr marL="400050" indent="-400050">
              <a:buFont typeface="+mj-lt"/>
              <a:buAutoNum type="romanLcPeriod"/>
            </a:pPr>
            <a:r>
              <a:rPr lang="en-US" sz="2400" dirty="0">
                <a:solidFill>
                  <a:srgbClr val="FF0000"/>
                </a:solidFill>
              </a:rPr>
              <a:t>The</a:t>
            </a:r>
            <a:r>
              <a:rPr lang="en-US" sz="2400" dirty="0"/>
              <a:t> degree </a:t>
            </a:r>
            <a:r>
              <a:rPr lang="en-US" sz="2400" dirty="0">
                <a:solidFill>
                  <a:srgbClr val="FF0000"/>
                </a:solidFill>
              </a:rPr>
              <a:t>of</a:t>
            </a:r>
            <a:r>
              <a:rPr lang="en-US" sz="2400" dirty="0"/>
              <a:t> the </a:t>
            </a:r>
            <a:r>
              <a:rPr lang="en-US" sz="2400" dirty="0">
                <a:solidFill>
                  <a:srgbClr val="FF0000"/>
                </a:solidFill>
              </a:rPr>
              <a:t>premium</a:t>
            </a:r>
            <a:r>
              <a:rPr lang="en-US" sz="2400" dirty="0"/>
              <a:t> funded </a:t>
            </a:r>
            <a:r>
              <a:rPr lang="en-US" sz="2400" dirty="0">
                <a:solidFill>
                  <a:srgbClr val="FF0000"/>
                </a:solidFill>
              </a:rPr>
              <a:t>by the </a:t>
            </a:r>
            <a:r>
              <a:rPr lang="en-US" sz="2400" dirty="0"/>
              <a:t>company( Horwitz 2002).</a:t>
            </a:r>
          </a:p>
        </p:txBody>
      </p:sp>
    </p:spTree>
    <p:extLst>
      <p:ext uri="{BB962C8B-B14F-4D97-AF65-F5344CB8AC3E}">
        <p14:creationId xmlns:p14="http://schemas.microsoft.com/office/powerpoint/2010/main" val="3140512802"/>
      </p:ext>
    </p:extLst>
  </p:cSld>
  <p:clrMapOvr>
    <a:masterClrMapping/>
  </p:clrMapOvr>
  <p:transition>
    <p:wheel spokes="3"/>
    <p:sndAc>
      <p:stSnd>
        <p:snd r:embed="rId2" name="click.wav"/>
      </p:stSnd>
    </p:sndAc>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999" y="616694"/>
            <a:ext cx="10574215" cy="5509200"/>
          </a:xfrm>
          <a:prstGeom prst="rect">
            <a:avLst/>
          </a:prstGeom>
        </p:spPr>
        <p:txBody>
          <a:bodyPr wrap="square">
            <a:spAutoFit/>
          </a:bodyPr>
          <a:lstStyle/>
          <a:p>
            <a:pPr marL="457200" indent="-457200">
              <a:buFont typeface="Arial" panose="020B0604020202020204" pitchFamily="34" charset="0"/>
              <a:buChar char="•"/>
            </a:pPr>
            <a:r>
              <a:rPr lang="en-US" sz="3200" dirty="0">
                <a:solidFill>
                  <a:srgbClr val="FF0000"/>
                </a:solidFill>
                <a:latin typeface="Times New Roman" panose="02020603050405020304" pitchFamily="18" charset="0"/>
                <a:cs typeface="Times New Roman" panose="02020603050405020304" pitchFamily="18" charset="0"/>
              </a:rPr>
              <a:t>A third </a:t>
            </a:r>
            <a:r>
              <a:rPr lang="en-US" sz="3200" dirty="0">
                <a:latin typeface="Times New Roman" panose="02020603050405020304" pitchFamily="18" charset="0"/>
                <a:cs typeface="Times New Roman" panose="02020603050405020304" pitchFamily="18" charset="0"/>
              </a:rPr>
              <a:t>plan</a:t>
            </a:r>
            <a:r>
              <a:rPr lang="en-US" sz="3200" dirty="0">
                <a:solidFill>
                  <a:srgbClr val="FF0000"/>
                </a:solidFill>
                <a:latin typeface="Times New Roman" panose="02020603050405020304" pitchFamily="18" charset="0"/>
                <a:cs typeface="Times New Roman" panose="02020603050405020304" pitchFamily="18" charset="0"/>
              </a:rPr>
              <a:t> would be </a:t>
            </a:r>
            <a:r>
              <a:rPr lang="en-US" sz="3200" dirty="0">
                <a:latin typeface="Times New Roman" panose="02020603050405020304" pitchFamily="18" charset="0"/>
                <a:cs typeface="Times New Roman" panose="02020603050405020304" pitchFamily="18" charset="0"/>
              </a:rPr>
              <a:t>to amend </a:t>
            </a:r>
            <a:r>
              <a:rPr lang="en-US" sz="3200" dirty="0">
                <a:solidFill>
                  <a:srgbClr val="FF0000"/>
                </a:solidFill>
                <a:latin typeface="Times New Roman" panose="02020603050405020304" pitchFamily="18" charset="0"/>
                <a:cs typeface="Times New Roman" panose="02020603050405020304" pitchFamily="18" charset="0"/>
              </a:rPr>
              <a:t>the two</a:t>
            </a:r>
            <a:r>
              <a:rPr lang="en-US" sz="3200" dirty="0">
                <a:latin typeface="Times New Roman" panose="02020603050405020304" pitchFamily="18" charset="0"/>
                <a:cs typeface="Times New Roman" panose="02020603050405020304" pitchFamily="18" charset="0"/>
              </a:rPr>
              <a:t> impost incentives without delay, set up with respect to medical insurance.</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First is the endowment of the expense for the boss buy centered scope. </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This adoption, by overlooking the commitment of the business towards medical coverage for the worker's puts into consideration for:</a:t>
            </a:r>
          </a:p>
          <a:p>
            <a:pPr marL="571500" indent="-571500">
              <a:buFont typeface="+mj-lt"/>
              <a:buAutoNum type="romanLcPeriod"/>
            </a:pPr>
            <a:r>
              <a:rPr lang="en-US" sz="3200" dirty="0">
                <a:latin typeface="Times New Roman" panose="02020603050405020304" pitchFamily="18" charset="0"/>
                <a:cs typeface="Times New Roman" panose="02020603050405020304" pitchFamily="18" charset="0"/>
              </a:rPr>
              <a:t>Salary or </a:t>
            </a:r>
            <a:r>
              <a:rPr lang="en-US" sz="3200" dirty="0">
                <a:solidFill>
                  <a:srgbClr val="FF0000"/>
                </a:solidFill>
                <a:latin typeface="Times New Roman" panose="02020603050405020304" pitchFamily="18" charset="0"/>
                <a:cs typeface="Times New Roman" panose="02020603050405020304" pitchFamily="18" charset="0"/>
              </a:rPr>
              <a:t>income</a:t>
            </a:r>
          </a:p>
          <a:p>
            <a:pPr marL="571500" indent="-571500">
              <a:buFont typeface="+mj-lt"/>
              <a:buAutoNum type="romanLcPeriod"/>
            </a:pPr>
            <a:r>
              <a:rPr lang="en-US" sz="3200" dirty="0">
                <a:latin typeface="Times New Roman" panose="02020603050405020304" pitchFamily="18" charset="0"/>
                <a:cs typeface="Times New Roman" panose="02020603050405020304" pitchFamily="18" charset="0"/>
              </a:rPr>
              <a:t>Positions </a:t>
            </a:r>
            <a:r>
              <a:rPr lang="en-US" sz="3200" dirty="0">
                <a:solidFill>
                  <a:srgbClr val="FF0000"/>
                </a:solidFill>
                <a:latin typeface="Times New Roman" panose="02020603050405020304" pitchFamily="18" charset="0"/>
                <a:cs typeface="Times New Roman" panose="02020603050405020304" pitchFamily="18" charset="0"/>
              </a:rPr>
              <a:t>of both</a:t>
            </a:r>
            <a:r>
              <a:rPr lang="en-US" sz="3200" dirty="0">
                <a:latin typeface="Times New Roman" panose="02020603050405020304" pitchFamily="18" charset="0"/>
                <a:cs typeface="Times New Roman" panose="02020603050405020304" pitchFamily="18" charset="0"/>
              </a:rPr>
              <a:t> income </a:t>
            </a:r>
            <a:r>
              <a:rPr lang="en-US" sz="3200" dirty="0">
                <a:solidFill>
                  <a:srgbClr val="FF0000"/>
                </a:solidFill>
                <a:latin typeface="Times New Roman" panose="02020603050405020304" pitchFamily="18" charset="0"/>
                <a:cs typeface="Times New Roman" panose="02020603050405020304" pitchFamily="18" charset="0"/>
              </a:rPr>
              <a:t>and </a:t>
            </a:r>
            <a:r>
              <a:rPr lang="en-US" sz="3200" dirty="0">
                <a:latin typeface="Times New Roman" panose="02020603050405020304" pitchFamily="18" charset="0"/>
                <a:cs typeface="Times New Roman" panose="02020603050405020304" pitchFamily="18" charset="0"/>
              </a:rPr>
              <a:t>finance </a:t>
            </a:r>
            <a:r>
              <a:rPr lang="en-US" sz="3200" dirty="0">
                <a:solidFill>
                  <a:srgbClr val="FF0000"/>
                </a:solidFill>
                <a:latin typeface="Times New Roman" panose="02020603050405020304" pitchFamily="18" charset="0"/>
                <a:cs typeface="Times New Roman" panose="02020603050405020304" pitchFamily="18" charset="0"/>
              </a:rPr>
              <a:t>charges </a:t>
            </a:r>
            <a:r>
              <a:rPr lang="en-US" sz="3200" dirty="0">
                <a:latin typeface="Times New Roman" panose="02020603050405020304" pitchFamily="18" charset="0"/>
                <a:cs typeface="Times New Roman" panose="02020603050405020304" pitchFamily="18" charset="0"/>
              </a:rPr>
              <a:t>on this pay </a:t>
            </a:r>
            <a:r>
              <a:rPr lang="en-US" sz="3200" dirty="0">
                <a:solidFill>
                  <a:srgbClr val="FF0000"/>
                </a:solidFill>
                <a:latin typeface="Times New Roman" panose="02020603050405020304" pitchFamily="18" charset="0"/>
                <a:cs typeface="Times New Roman" panose="02020603050405020304" pitchFamily="18" charset="0"/>
              </a:rPr>
              <a:t>segment.</a:t>
            </a:r>
          </a:p>
          <a:p>
            <a:r>
              <a:rPr lang="en-US" sz="3200" dirty="0">
                <a:solidFill>
                  <a:srgbClr val="FF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77843793"/>
      </p:ext>
    </p:extLst>
  </p:cSld>
  <p:clrMapOvr>
    <a:masterClrMapping/>
  </p:clrMapOvr>
  <p:transition>
    <p:wheel spokes="3"/>
    <p:sndAc>
      <p:stSnd>
        <p:snd r:embed="rId2" name="click.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01800" y="1471136"/>
            <a:ext cx="8801100" cy="4832092"/>
          </a:xfrm>
          <a:prstGeom prst="rect">
            <a:avLst/>
          </a:prstGeom>
        </p:spPr>
        <p:txBody>
          <a:bodyPr wrap="square">
            <a:spAutoFit/>
          </a:bodyPr>
          <a:lstStyle/>
          <a:p>
            <a:pPr marL="457200" indent="-457200">
              <a:buFont typeface="Arial" panose="020B0604020202020204" pitchFamily="34" charset="0"/>
              <a:buChar char="•"/>
            </a:pPr>
            <a:r>
              <a:rPr lang="en-US" sz="2800" dirty="0">
                <a:solidFill>
                  <a:srgbClr val="FF0000"/>
                </a:solidFill>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subsequent </a:t>
            </a:r>
            <a:r>
              <a:rPr lang="en-US" sz="2800" dirty="0">
                <a:solidFill>
                  <a:srgbClr val="FF0000"/>
                </a:solidFill>
                <a:latin typeface="Times New Roman" panose="02020603050405020304" pitchFamily="18" charset="0"/>
                <a:cs typeface="Times New Roman" panose="02020603050405020304" pitchFamily="18" charset="0"/>
              </a:rPr>
              <a:t>assessment endowment </a:t>
            </a:r>
            <a:r>
              <a:rPr lang="en-US" sz="2800" dirty="0">
                <a:latin typeface="Times New Roman" panose="02020603050405020304" pitchFamily="18" charset="0"/>
                <a:cs typeface="Times New Roman" panose="02020603050405020304" pitchFamily="18" charset="0"/>
              </a:rPr>
              <a:t>amalgamated </a:t>
            </a:r>
            <a:r>
              <a:rPr lang="en-US" sz="2800" dirty="0">
                <a:solidFill>
                  <a:srgbClr val="FF0000"/>
                </a:solidFill>
                <a:latin typeface="Times New Roman" panose="02020603050405020304" pitchFamily="18" charset="0"/>
                <a:cs typeface="Times New Roman" panose="02020603050405020304" pitchFamily="18" charset="0"/>
              </a:rPr>
              <a:t>into the income </a:t>
            </a:r>
            <a:r>
              <a:rPr lang="en-US" sz="2800" dirty="0">
                <a:latin typeface="Times New Roman" panose="02020603050405020304" pitchFamily="18" charset="0"/>
                <a:cs typeface="Times New Roman" panose="02020603050405020304" pitchFamily="18" charset="0"/>
              </a:rPr>
              <a:t>of the government enforce </a:t>
            </a:r>
            <a:r>
              <a:rPr lang="en-US" sz="2800" dirty="0">
                <a:solidFill>
                  <a:srgbClr val="FF0000"/>
                </a:solidFill>
                <a:latin typeface="Times New Roman" panose="02020603050405020304" pitchFamily="18" charset="0"/>
                <a:cs typeface="Times New Roman" panose="02020603050405020304" pitchFamily="18" charset="0"/>
              </a:rPr>
              <a:t>that one can </a:t>
            </a:r>
            <a:r>
              <a:rPr lang="en-US" sz="2800" dirty="0">
                <a:latin typeface="Times New Roman" panose="02020603050405020304" pitchFamily="18" charset="0"/>
                <a:cs typeface="Times New Roman" panose="02020603050405020304" pitchFamily="18" charset="0"/>
              </a:rPr>
              <a:t>pledge </a:t>
            </a:r>
            <a:r>
              <a:rPr lang="en-US" sz="2800" dirty="0">
                <a:solidFill>
                  <a:srgbClr val="FF0000"/>
                </a:solidFill>
                <a:latin typeface="Times New Roman" panose="02020603050405020304" pitchFamily="18" charset="0"/>
                <a:cs typeface="Times New Roman" panose="02020603050405020304" pitchFamily="18" charset="0"/>
              </a:rPr>
              <a:t>a duty finding for </a:t>
            </a:r>
            <a:r>
              <a:rPr lang="en-US" sz="2800" dirty="0">
                <a:latin typeface="Times New Roman" panose="02020603050405020304" pitchFamily="18" charset="0"/>
                <a:cs typeface="Times New Roman" panose="02020603050405020304" pitchFamily="18" charset="0"/>
              </a:rPr>
              <a:t>curative </a:t>
            </a:r>
            <a:r>
              <a:rPr lang="en-US" sz="2800" dirty="0">
                <a:solidFill>
                  <a:srgbClr val="FF0000"/>
                </a:solidFill>
                <a:latin typeface="Times New Roman" panose="02020603050405020304" pitchFamily="18" charset="0"/>
                <a:cs typeface="Times New Roman" panose="02020603050405020304" pitchFamily="18" charset="0"/>
              </a:rPr>
              <a:t>care</a:t>
            </a:r>
            <a:r>
              <a:rPr lang="en-US" sz="2800" dirty="0">
                <a:latin typeface="Times New Roman" panose="02020603050405020304" pitchFamily="18" charset="0"/>
                <a:cs typeface="Times New Roman" panose="02020603050405020304" pitchFamily="18" charset="0"/>
              </a:rPr>
              <a:t> purposes (</a:t>
            </a:r>
            <a:r>
              <a:rPr lang="en-US" sz="2800" dirty="0">
                <a:solidFill>
                  <a:srgbClr val="FF0000"/>
                </a:solidFill>
                <a:latin typeface="Times New Roman" panose="02020603050405020304" pitchFamily="18" charset="0"/>
                <a:cs typeface="Times New Roman" panose="02020603050405020304" pitchFamily="18" charset="0"/>
              </a:rPr>
              <a:t>counting</a:t>
            </a:r>
            <a:r>
              <a:rPr lang="en-US" sz="2800" dirty="0">
                <a:latin typeface="Times New Roman" panose="02020603050405020304" pitchFamily="18" charset="0"/>
                <a:cs typeface="Times New Roman" panose="02020603050405020304" pitchFamily="18" charset="0"/>
              </a:rPr>
              <a:t> surreptitiously </a:t>
            </a:r>
            <a:r>
              <a:rPr lang="en-US" sz="2800" dirty="0">
                <a:solidFill>
                  <a:srgbClr val="FF0000"/>
                </a:solidFill>
                <a:latin typeface="Times New Roman" panose="02020603050405020304" pitchFamily="18" charset="0"/>
                <a:cs typeface="Times New Roman" panose="02020603050405020304" pitchFamily="18" charset="0"/>
              </a:rPr>
              <a:t>insurance premiums </a:t>
            </a:r>
            <a:r>
              <a:rPr lang="en-US" sz="2800" dirty="0">
                <a:latin typeface="Times New Roman" panose="02020603050405020304" pitchFamily="18" charset="0"/>
                <a:cs typeface="Times New Roman" panose="02020603050405020304" pitchFamily="18" charset="0"/>
              </a:rPr>
              <a:t>that are paid), </a:t>
            </a:r>
            <a:r>
              <a:rPr lang="en-US" sz="2800" dirty="0">
                <a:solidFill>
                  <a:srgbClr val="FF0000"/>
                </a:solidFill>
                <a:latin typeface="Times New Roman" panose="02020603050405020304" pitchFamily="18" charset="0"/>
                <a:cs typeface="Times New Roman" panose="02020603050405020304" pitchFamily="18" charset="0"/>
              </a:rPr>
              <a:t>for</a:t>
            </a:r>
            <a:r>
              <a:rPr lang="en-US" sz="2800" dirty="0">
                <a:latin typeface="Times New Roman" panose="02020603050405020304" pitchFamily="18" charset="0"/>
                <a:cs typeface="Times New Roman" panose="02020603050405020304" pitchFamily="18" charset="0"/>
              </a:rPr>
              <a:t> amounts more not </a:t>
            </a:r>
            <a:r>
              <a:rPr lang="en-US" sz="2800" dirty="0">
                <a:solidFill>
                  <a:srgbClr val="FF0000"/>
                </a:solidFill>
                <a:latin typeface="Times New Roman" panose="02020603050405020304" pitchFamily="18" charset="0"/>
                <a:cs typeface="Times New Roman" panose="02020603050405020304" pitchFamily="18" charset="0"/>
              </a:rPr>
              <a:t>more</a:t>
            </a:r>
            <a:r>
              <a:rPr lang="en-US" sz="2800" dirty="0">
                <a:latin typeface="Times New Roman" panose="02020603050405020304" pitchFamily="18" charset="0"/>
                <a:cs typeface="Times New Roman" panose="02020603050405020304" pitchFamily="18" charset="0"/>
              </a:rPr>
              <a:t> than </a:t>
            </a:r>
            <a:r>
              <a:rPr lang="en-US" sz="2800" dirty="0">
                <a:solidFill>
                  <a:srgbClr val="FF0000"/>
                </a:solidFill>
                <a:latin typeface="Times New Roman" panose="02020603050405020304" pitchFamily="18" charset="0"/>
                <a:cs typeface="Times New Roman" panose="02020603050405020304" pitchFamily="18" charset="0"/>
              </a:rPr>
              <a:t>7.5%</a:t>
            </a:r>
            <a:r>
              <a:rPr lang="en-US" sz="2800" dirty="0">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of balanced </a:t>
            </a:r>
            <a:r>
              <a:rPr lang="en-US" sz="2800" dirty="0">
                <a:latin typeface="Times New Roman" panose="02020603050405020304" pitchFamily="18" charset="0"/>
                <a:cs typeface="Times New Roman" panose="02020603050405020304" pitchFamily="18" charset="0"/>
              </a:rPr>
              <a:t>total </a:t>
            </a:r>
            <a:r>
              <a:rPr lang="en-US" sz="2800" dirty="0">
                <a:solidFill>
                  <a:srgbClr val="FF0000"/>
                </a:solidFill>
                <a:latin typeface="Times New Roman" panose="02020603050405020304" pitchFamily="18" charset="0"/>
                <a:cs typeface="Times New Roman" panose="02020603050405020304" pitchFamily="18" charset="0"/>
              </a:rPr>
              <a:t>income. </a:t>
            </a:r>
          </a:p>
          <a:p>
            <a:pPr marL="457200" indent="-457200">
              <a:buFont typeface="Arial" panose="020B0604020202020204" pitchFamily="34" charset="0"/>
              <a:buChar char="•"/>
            </a:pPr>
            <a:r>
              <a:rPr lang="en-US" sz="2800" dirty="0">
                <a:solidFill>
                  <a:srgbClr val="FF0000"/>
                </a:solidFill>
                <a:latin typeface="Times New Roman" panose="02020603050405020304" pitchFamily="18" charset="0"/>
                <a:cs typeface="Times New Roman" panose="02020603050405020304" pitchFamily="18" charset="0"/>
              </a:rPr>
              <a:t>Proposed</a:t>
            </a:r>
            <a:r>
              <a:rPr lang="en-US" sz="2800" dirty="0">
                <a:latin typeface="Times New Roman" panose="02020603050405020304" pitchFamily="18" charset="0"/>
                <a:cs typeface="Times New Roman" panose="02020603050405020304" pitchFamily="18" charset="0"/>
              </a:rPr>
              <a:t> modifications </a:t>
            </a:r>
            <a:r>
              <a:rPr lang="en-US" sz="2800" dirty="0">
                <a:solidFill>
                  <a:srgbClr val="FF0000"/>
                </a:solidFill>
                <a:latin typeface="Times New Roman" panose="02020603050405020304" pitchFamily="18" charset="0"/>
                <a:cs typeface="Times New Roman" panose="02020603050405020304" pitchFamily="18" charset="0"/>
              </a:rPr>
              <a:t>would </a:t>
            </a:r>
            <a:r>
              <a:rPr lang="en-US" sz="2800" dirty="0">
                <a:latin typeface="Times New Roman" panose="02020603050405020304" pitchFamily="18" charset="0"/>
                <a:cs typeface="Times New Roman" panose="02020603050405020304" pitchFamily="18" charset="0"/>
              </a:rPr>
              <a:t>offer a </a:t>
            </a:r>
            <a:r>
              <a:rPr lang="en-US" sz="2800" dirty="0">
                <a:solidFill>
                  <a:srgbClr val="FF0000"/>
                </a:solidFill>
                <a:latin typeface="Times New Roman" panose="02020603050405020304" pitchFamily="18" charset="0"/>
                <a:cs typeface="Times New Roman" panose="02020603050405020304" pitchFamily="18" charset="0"/>
              </a:rPr>
              <a:t>refundable </a:t>
            </a:r>
            <a:r>
              <a:rPr lang="en-US" sz="2800" dirty="0">
                <a:latin typeface="Times New Roman" panose="02020603050405020304" pitchFamily="18" charset="0"/>
                <a:cs typeface="Times New Roman" panose="02020603050405020304" pitchFamily="18" charset="0"/>
              </a:rPr>
              <a:t>expenditure </a:t>
            </a:r>
            <a:r>
              <a:rPr lang="en-US" sz="2800" dirty="0">
                <a:solidFill>
                  <a:srgbClr val="FF0000"/>
                </a:solidFill>
                <a:latin typeface="Times New Roman" panose="02020603050405020304" pitchFamily="18" charset="0"/>
                <a:cs typeface="Times New Roman" panose="02020603050405020304" pitchFamily="18" charset="0"/>
              </a:rPr>
              <a:t>credits</a:t>
            </a:r>
            <a:r>
              <a:rPr lang="en-US" sz="2800" dirty="0">
                <a:latin typeface="Times New Roman" panose="02020603050405020304" pitchFamily="18" charset="0"/>
                <a:cs typeface="Times New Roman" panose="02020603050405020304" pitchFamily="18" charset="0"/>
              </a:rPr>
              <a:t> to families with </a:t>
            </a:r>
            <a:r>
              <a:rPr lang="en-US" sz="2800" dirty="0">
                <a:solidFill>
                  <a:srgbClr val="FF0000"/>
                </a:solidFill>
                <a:latin typeface="Times New Roman" panose="02020603050405020304" pitchFamily="18" charset="0"/>
                <a:cs typeface="Times New Roman" panose="02020603050405020304" pitchFamily="18" charset="0"/>
              </a:rPr>
              <a:t>low income and </a:t>
            </a:r>
            <a:r>
              <a:rPr lang="en-US" sz="2800" dirty="0">
                <a:latin typeface="Times New Roman" panose="02020603050405020304" pitchFamily="18" charset="0"/>
                <a:cs typeface="Times New Roman" panose="02020603050405020304" pitchFamily="18" charset="0"/>
              </a:rPr>
              <a:t>come up with </a:t>
            </a:r>
            <a:r>
              <a:rPr lang="en-US" sz="2800" dirty="0">
                <a:solidFill>
                  <a:srgbClr val="FF0000"/>
                </a:solidFill>
                <a:latin typeface="Times New Roman" panose="02020603050405020304" pitchFamily="18" charset="0"/>
                <a:cs typeface="Times New Roman" panose="02020603050405020304" pitchFamily="18" charset="0"/>
              </a:rPr>
              <a:t>a most </a:t>
            </a:r>
            <a:r>
              <a:rPr lang="en-US" sz="2800" dirty="0">
                <a:latin typeface="Times New Roman" panose="02020603050405020304" pitchFamily="18" charset="0"/>
                <a:cs typeface="Times New Roman" panose="02020603050405020304" pitchFamily="18" charset="0"/>
              </a:rPr>
              <a:t>great measure as concerns the business measure based on premium that an employee can avoid.</a:t>
            </a:r>
            <a:endParaRPr lang="en-US" sz="2800" dirty="0"/>
          </a:p>
        </p:txBody>
      </p:sp>
    </p:spTree>
    <p:extLst>
      <p:ext uri="{BB962C8B-B14F-4D97-AF65-F5344CB8AC3E}">
        <p14:creationId xmlns:p14="http://schemas.microsoft.com/office/powerpoint/2010/main" val="138962447"/>
      </p:ext>
    </p:extLst>
  </p:cSld>
  <p:clrMapOvr>
    <a:masterClrMapping/>
  </p:clrMapOvr>
  <p:transition>
    <p:wheel spokes="3"/>
    <p:sndAc>
      <p:stSnd>
        <p:snd r:embed="rId2" name="click.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9232" y="655382"/>
            <a:ext cx="10550769" cy="5170646"/>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This most thrilling could be based on an fundamental insurance actuarial cost that is anticipated by groups of designated ages and sizes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 third possibility is to join boss based cover combining an extraordinary deductible with a commitment of the business to a tax-exempt the benefiting bank account to cover wellbeing costs as well as, deductibles. In this manner, the bank account could operate as an IRA.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commitment of the business would be based on the investment monies from another plan of insurance that has a substantially greater deductible.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properties can be utilized as deductibles, for the payment of insurance premiums or even for the long term scheme. </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Consequently, the worker retains any reserve assets sums that are not utilized, subject to definite limitations when withdrawing.</a:t>
            </a:r>
          </a:p>
        </p:txBody>
      </p:sp>
    </p:spTree>
    <p:extLst>
      <p:ext uri="{BB962C8B-B14F-4D97-AF65-F5344CB8AC3E}">
        <p14:creationId xmlns:p14="http://schemas.microsoft.com/office/powerpoint/2010/main" val="1283539214"/>
      </p:ext>
    </p:extLst>
  </p:cSld>
  <p:clrMapOvr>
    <a:masterClrMapping/>
  </p:clrMapOvr>
  <p:transition>
    <p:wheel spokes="3"/>
    <p:sndAc>
      <p:stSnd>
        <p:snd r:embed="rId3" name="click.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1891" y="1134381"/>
            <a:ext cx="10562493" cy="4175502"/>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last approach being put into consideration is the nationalized medical coverage.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approach foresees joining the public projects extensions with the ordered scope out single-payer and remove frameworks similar to that of Canada.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Care suppliers should be private, hitherto the financing is communal. One critical emphasis on the strategy is to reduce and cut out the high costs that emanate from structure duplication and many payers organization.  </a:t>
            </a:r>
          </a:p>
        </p:txBody>
      </p:sp>
    </p:spTree>
    <p:extLst>
      <p:ext uri="{BB962C8B-B14F-4D97-AF65-F5344CB8AC3E}">
        <p14:creationId xmlns:p14="http://schemas.microsoft.com/office/powerpoint/2010/main" val="3149245689"/>
      </p:ext>
    </p:extLst>
  </p:cSld>
  <p:clrMapOvr>
    <a:masterClrMapping/>
  </p:clrMapOvr>
  <p:transition>
    <p:wheel spokes="3"/>
    <p:sndAc>
      <p:stSnd>
        <p:snd r:embed="rId3" name="click.wav"/>
      </p:stSnd>
    </p:sndAc>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8038" y="1378365"/>
            <a:ext cx="10597661" cy="4832092"/>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Canadian approach embeds the private expenditure for-benefit specialists with curative centers that operate on a expenses that are planned every year.</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The fundamental feature of the outline is the depicted from the Long haul mind.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Suppliers are compensated using an expense schedule and patients are not charged explicitly since the co-installments do not exist. </a:t>
            </a:r>
          </a:p>
          <a:p>
            <a:pPr marL="800100" marR="0" indent="-342900">
              <a:lnSpc>
                <a:spcPct val="150000"/>
              </a:lnSpc>
              <a:spcBef>
                <a:spcPts val="0"/>
              </a:spcBef>
              <a:spcAft>
                <a:spcPts val="800"/>
              </a:spcAft>
              <a:buFont typeface="Arial" panose="020B0604020202020204" pitchFamily="34" charset="0"/>
              <a:buChar char="•"/>
            </a:pPr>
            <a:r>
              <a:rPr lang="en-US" sz="2400" dirty="0">
                <a:latin typeface="Times New Roman" panose="02020603050405020304" pitchFamily="18" charset="0"/>
                <a:ea typeface="Calibri" panose="020F0502020204030204" pitchFamily="34" charset="0"/>
                <a:cs typeface="Times New Roman" panose="02020603050405020304" pitchFamily="18" charset="0"/>
              </a:rPr>
              <a:t>All Canadian citizens are safeguarded; the central government provide covers to cost of the arrangement on offer, the territories, as well as, the rest.</a:t>
            </a:r>
          </a:p>
        </p:txBody>
      </p:sp>
    </p:spTree>
    <p:extLst>
      <p:ext uri="{BB962C8B-B14F-4D97-AF65-F5344CB8AC3E}">
        <p14:creationId xmlns:p14="http://schemas.microsoft.com/office/powerpoint/2010/main" val="513559940"/>
      </p:ext>
    </p:extLst>
  </p:cSld>
  <p:clrMapOvr>
    <a:masterClrMapping/>
  </p:clrMapOvr>
  <p:transition>
    <p:wheel spokes="3"/>
    <p:sndAc>
      <p:stSnd>
        <p:snd r:embed="rId2" name="click.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6200" y="1473051"/>
            <a:ext cx="9499600" cy="3990836"/>
          </a:xfrm>
          <a:prstGeom prst="rect">
            <a:avLst/>
          </a:prstGeom>
        </p:spPr>
        <p:txBody>
          <a:bodyPr wrap="square">
            <a:spAutoFit/>
          </a:bodyPr>
          <a:lstStyle/>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 Every territory operates with its own arrangement to provide additional financing, determine expenditure plans, and guidelines. </a:t>
            </a:r>
          </a:p>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Compared with the U.S., less professionals are consented to hone; and there exists far less concentration in fresh capital and a reduced amount of dispersion of new improvements; there is furthermore covering and more difference of care. </a:t>
            </a:r>
          </a:p>
          <a:p>
            <a:pPr marL="742950" marR="0" indent="-28575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Moreover, more notable contact subsists amongst patients and doctors, and funds linked puniness instigated by the susceptibility of the future restorative care expenses and scope of insurance has everything. </a:t>
            </a:r>
          </a:p>
        </p:txBody>
      </p:sp>
    </p:spTree>
    <p:extLst>
      <p:ext uri="{BB962C8B-B14F-4D97-AF65-F5344CB8AC3E}">
        <p14:creationId xmlns:p14="http://schemas.microsoft.com/office/powerpoint/2010/main" val="2490252490"/>
      </p:ext>
    </p:extLst>
  </p:cSld>
  <p:clrMapOvr>
    <a:masterClrMapping/>
  </p:clrMapOvr>
  <p:transition>
    <p:wheel spokes="3"/>
    <p:sndAc>
      <p:stSnd>
        <p:snd r:embed="rId2" name="click.wav"/>
      </p:stSnd>
    </p:sndAc>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54" y="1020139"/>
            <a:ext cx="10574216" cy="4093428"/>
          </a:xfrm>
          <a:prstGeom prst="rect">
            <a:avLst/>
          </a:prstGeom>
        </p:spPr>
        <p:txBody>
          <a:bodyPr wrap="square">
            <a:spAutoFit/>
          </a:bodyPr>
          <a:lstStyle/>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It is anticipated that extending out scope to the persons not insured presently will significantly influence the medicinal care expenses </a:t>
            </a:r>
            <a:r>
              <a:rPr lang="fr-FR" dirty="0"/>
              <a:t>(Grignon 2008).</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p>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Most people who do not have insurance comprehend the importance of insurance when they seek medical attention</a:t>
            </a:r>
          </a:p>
          <a:p>
            <a:pPr marL="800100" marR="0" indent="-342900">
              <a:lnSpc>
                <a:spcPct val="150000"/>
              </a:lnSpc>
              <a:spcBef>
                <a:spcPts val="0"/>
              </a:spcBef>
              <a:spcAft>
                <a:spcPts val="80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The charge of this kind of care is currently merged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into medical care user. </a:t>
            </a:r>
          </a:p>
          <a:p>
            <a:pPr marL="800100" marR="0" indent="-342900">
              <a:lnSpc>
                <a:spcPct val="150000"/>
              </a:lnSpc>
              <a:spcBef>
                <a:spcPts val="0"/>
              </a:spcBef>
              <a:spcAft>
                <a:spcPts val="800"/>
              </a:spcAft>
              <a:buFont typeface="Arial" panose="020B0604020202020204" pitchFamily="34" charset="0"/>
              <a:buChar char="•"/>
            </a:pP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Some</a:t>
            </a:r>
            <a:r>
              <a:rPr lang="en-US" sz="2000" dirty="0">
                <a:latin typeface="Times New Roman" panose="02020603050405020304" pitchFamily="18" charset="0"/>
                <a:ea typeface="Calibri" panose="020F0502020204030204" pitchFamily="34" charset="0"/>
                <a:cs typeface="Times New Roman" panose="02020603050405020304" pitchFamily="18" charset="0"/>
              </a:rPr>
              <a:t> opening out in uses of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medicinal care can be</a:t>
            </a:r>
            <a:r>
              <a:rPr lang="en-US" sz="2000" dirty="0">
                <a:latin typeface="Times New Roman" panose="02020603050405020304" pitchFamily="18" charset="0"/>
                <a:ea typeface="Calibri" panose="020F0502020204030204" pitchFamily="34" charset="0"/>
                <a:cs typeface="Times New Roman" panose="02020603050405020304" pitchFamily="18" charset="0"/>
              </a:rPr>
              <a:t> standard,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any </a:t>
            </a:r>
            <a:r>
              <a:rPr lang="en-US" sz="2000" dirty="0">
                <a:latin typeface="Times New Roman" panose="02020603050405020304" pitchFamily="18" charset="0"/>
                <a:ea typeface="Calibri" panose="020F0502020204030204" pitchFamily="34" charset="0"/>
                <a:cs typeface="Times New Roman" panose="02020603050405020304" pitchFamily="18" charset="0"/>
              </a:rPr>
              <a:t>given cost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in the </a:t>
            </a:r>
            <a:r>
              <a:rPr lang="en-US" sz="2000" dirty="0">
                <a:latin typeface="Times New Roman" panose="02020603050405020304" pitchFamily="18" charset="0"/>
                <a:ea typeface="Calibri" panose="020F0502020204030204" pitchFamily="34" charset="0"/>
                <a:cs typeface="Times New Roman" panose="02020603050405020304" pitchFamily="18" charset="0"/>
              </a:rPr>
              <a:t>current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time frame </a:t>
            </a:r>
            <a:r>
              <a:rPr lang="en-US" sz="2000" dirty="0">
                <a:latin typeface="Times New Roman" panose="02020603050405020304" pitchFamily="18" charset="0"/>
                <a:ea typeface="Calibri" panose="020F0502020204030204" pitchFamily="34" charset="0"/>
                <a:cs typeface="Times New Roman" panose="02020603050405020304" pitchFamily="18" charset="0"/>
              </a:rPr>
              <a:t>that the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scope is </a:t>
            </a:r>
            <a:r>
              <a:rPr lang="en-US" sz="2000" dirty="0">
                <a:latin typeface="Times New Roman" panose="02020603050405020304" pitchFamily="18" charset="0"/>
                <a:ea typeface="Calibri" panose="020F0502020204030204" pitchFamily="34" charset="0"/>
                <a:cs typeface="Times New Roman" panose="02020603050405020304" pitchFamily="18" charset="0"/>
              </a:rPr>
              <a:t>extended,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yet the </a:t>
            </a:r>
            <a:r>
              <a:rPr lang="en-US" sz="2000" dirty="0">
                <a:latin typeface="Times New Roman" panose="02020603050405020304" pitchFamily="18" charset="0"/>
                <a:ea typeface="Calibri" panose="020F0502020204030204" pitchFamily="34" charset="0"/>
                <a:cs typeface="Times New Roman" panose="02020603050405020304" pitchFamily="18" charset="0"/>
              </a:rPr>
              <a:t>amassed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cost of </a:t>
            </a:r>
            <a:r>
              <a:rPr lang="en-US" sz="2000" dirty="0">
                <a:latin typeface="Times New Roman" panose="02020603050405020304" pitchFamily="18" charset="0"/>
                <a:ea typeface="Calibri" panose="020F0502020204030204" pitchFamily="34" charset="0"/>
                <a:cs typeface="Times New Roman" panose="02020603050405020304" pitchFamily="18" charset="0"/>
              </a:rPr>
              <a:t>the extended </a:t>
            </a:r>
            <a:r>
              <a:rPr lang="en-US" sz="2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scope will be </a:t>
            </a:r>
            <a:r>
              <a:rPr lang="en-US" sz="2000" dirty="0">
                <a:latin typeface="Times New Roman" panose="02020603050405020304" pitchFamily="18" charset="0"/>
                <a:ea typeface="Calibri" panose="020F0502020204030204" pitchFamily="34" charset="0"/>
                <a:cs typeface="Times New Roman" panose="02020603050405020304" pitchFamily="18" charset="0"/>
              </a:rPr>
              <a:t>pint-sized than it is perceived publicly. (</a:t>
            </a:r>
            <a:r>
              <a:rPr lang="en-US" dirty="0"/>
              <a:t>Davenport, Prusak1998).</a:t>
            </a: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4129512"/>
      </p:ext>
    </p:extLst>
  </p:cSld>
  <p:clrMapOvr>
    <a:masterClrMapping/>
  </p:clrMapOvr>
  <p:transition>
    <p:wheel spokes="3"/>
    <p:sndAc>
      <p:stSnd>
        <p:snd r:embed="rId2" name="click.wav"/>
      </p:stSnd>
    </p:sndAc>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8553" y="1021304"/>
            <a:ext cx="10515600" cy="5909310"/>
          </a:xfrm>
          <a:prstGeom prst="rect">
            <a:avLst/>
          </a:prstGeom>
        </p:spPr>
        <p:txBody>
          <a:bodyPr wrap="square">
            <a:spAutoFit/>
          </a:bodyPr>
          <a:lstStyle/>
          <a:p>
            <a:pPr>
              <a:lnSpc>
                <a:spcPct val="150000"/>
              </a:lnSpc>
            </a:pPr>
            <a:r>
              <a:rPr lang="en-US" sz="2800" dirty="0">
                <a:solidFill>
                  <a:srgbClr val="222222"/>
                </a:solidFill>
                <a:latin typeface="Times New Roman" panose="02020603050405020304" pitchFamily="18" charset="0"/>
                <a:cs typeface="Times New Roman" panose="02020603050405020304" pitchFamily="18" charset="0"/>
              </a:rPr>
              <a:t>References:</a:t>
            </a:r>
          </a:p>
          <a:p>
            <a:pPr>
              <a:lnSpc>
                <a:spcPct val="150000"/>
              </a:lnSpc>
            </a:pPr>
            <a:r>
              <a:rPr lang="en-US" sz="2800" dirty="0">
                <a:solidFill>
                  <a:srgbClr val="222222"/>
                </a:solidFill>
                <a:latin typeface="Times New Roman" panose="02020603050405020304" pitchFamily="18" charset="0"/>
                <a:cs typeface="Times New Roman" panose="02020603050405020304" pitchFamily="18" charset="0"/>
              </a:rPr>
              <a:t>Davenport, T. H., &amp; </a:t>
            </a:r>
            <a:r>
              <a:rPr lang="en-US" sz="2800" dirty="0" err="1">
                <a:solidFill>
                  <a:srgbClr val="222222"/>
                </a:solidFill>
                <a:latin typeface="Times New Roman" panose="02020603050405020304" pitchFamily="18" charset="0"/>
                <a:cs typeface="Times New Roman" panose="02020603050405020304" pitchFamily="18" charset="0"/>
              </a:rPr>
              <a:t>Prusak</a:t>
            </a:r>
            <a:r>
              <a:rPr lang="en-US" sz="2800" dirty="0">
                <a:solidFill>
                  <a:srgbClr val="222222"/>
                </a:solidFill>
                <a:latin typeface="Times New Roman" panose="02020603050405020304" pitchFamily="18" charset="0"/>
                <a:cs typeface="Times New Roman" panose="02020603050405020304" pitchFamily="18" charset="0"/>
              </a:rPr>
              <a:t>, L. (1998). Working knowledge: How organizations manage what they know. Harvard Business Press.</a:t>
            </a:r>
          </a:p>
          <a:p>
            <a:pPr>
              <a:lnSpc>
                <a:spcPct val="150000"/>
              </a:lnSpc>
            </a:pPr>
            <a:r>
              <a:rPr lang="fr-FR" sz="2800" dirty="0">
                <a:latin typeface="Times New Roman" panose="02020603050405020304" pitchFamily="18" charset="0"/>
                <a:cs typeface="Times New Roman" panose="02020603050405020304" pitchFamily="18" charset="0"/>
              </a:rPr>
              <a:t>Grignon, M. (2008). The Canadian Healthcare System. Revue française des affaires sociales.</a:t>
            </a:r>
          </a:p>
          <a:p>
            <a:pPr>
              <a:lnSpc>
                <a:spcPct val="150000"/>
              </a:lnSpc>
            </a:pPr>
            <a:r>
              <a:rPr lang="en-US" sz="2800" dirty="0" err="1">
                <a:latin typeface="Times New Roman" panose="02020603050405020304" pitchFamily="18" charset="0"/>
                <a:cs typeface="Times New Roman" panose="02020603050405020304" pitchFamily="18" charset="0"/>
              </a:rPr>
              <a:t>Horwitz</a:t>
            </a:r>
            <a:r>
              <a:rPr lang="en-US" sz="2800" dirty="0">
                <a:latin typeface="Times New Roman" panose="02020603050405020304" pitchFamily="18" charset="0"/>
                <a:cs typeface="Times New Roman" panose="02020603050405020304" pitchFamily="18" charset="0"/>
              </a:rPr>
              <a:t>, R. P. (2002). Hog Ties: What Pigs Tell Us About America. U of Minnesota Press.</a:t>
            </a:r>
          </a:p>
          <a:p>
            <a:pPr>
              <a:lnSpc>
                <a:spcPct val="150000"/>
              </a:lnSpc>
            </a:pPr>
            <a:endParaRPr lang="en-US" sz="2800" dirty="0">
              <a:solidFill>
                <a:srgbClr val="222222"/>
              </a:solidFill>
              <a:latin typeface="Times New Roman" panose="02020603050405020304" pitchFamily="18" charset="0"/>
              <a:cs typeface="Times New Roman" panose="02020603050405020304" pitchFamily="18" charset="0"/>
            </a:endParaRPr>
          </a:p>
          <a:p>
            <a:pPr>
              <a:lnSpc>
                <a:spcPct val="150000"/>
              </a:lnSpc>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8998747"/>
      </p:ext>
    </p:extLst>
  </p:cSld>
  <p:clrMapOvr>
    <a:masterClrMapping/>
  </p:clrMapOvr>
  <p:transition>
    <p:wheel spokes="3"/>
    <p:sndAc>
      <p:stSnd>
        <p:snd r:embed="rId2" name="click.wav"/>
      </p:stSnd>
    </p:sndAc>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4122" y="1230922"/>
            <a:ext cx="10609385" cy="923330"/>
          </a:xfrm>
          <a:prstGeom prst="rect">
            <a:avLst/>
          </a:prstGeom>
          <a:noFill/>
        </p:spPr>
        <p:txBody>
          <a:bodyPr wrap="square" rtlCol="0">
            <a:spAutoFit/>
          </a:bodyPr>
          <a:lstStyle/>
          <a:p>
            <a:r>
              <a:rPr lang="en-US" dirty="0"/>
              <a:t>Questions for the audience:</a:t>
            </a:r>
          </a:p>
          <a:p>
            <a:pPr marL="342900" indent="-342900">
              <a:buAutoNum type="arabicPeriod"/>
            </a:pPr>
            <a:r>
              <a:rPr lang="en-US" dirty="0"/>
              <a:t>What is your perception towards this proposal?</a:t>
            </a:r>
          </a:p>
          <a:p>
            <a:pPr marL="342900" indent="-342900">
              <a:buAutoNum type="arabicPeriod"/>
            </a:pPr>
            <a:r>
              <a:rPr lang="en-US" dirty="0"/>
              <a:t>What are some  of the recommendations that you suggest for the proposal?</a:t>
            </a:r>
          </a:p>
        </p:txBody>
      </p:sp>
    </p:spTree>
    <p:extLst>
      <p:ext uri="{BB962C8B-B14F-4D97-AF65-F5344CB8AC3E}">
        <p14:creationId xmlns:p14="http://schemas.microsoft.com/office/powerpoint/2010/main" val="882519294"/>
      </p:ext>
    </p:extLst>
  </p:cSld>
  <p:clrMapOvr>
    <a:masterClrMapping/>
  </p:clrMapOvr>
  <p:transition>
    <p:wheel spokes="3"/>
    <p:sndAc>
      <p:stSnd>
        <p:snd r:embed="rId2" name="click.wav"/>
      </p:stSnd>
    </p:sndAc>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359</TotalTime>
  <Words>1444</Words>
  <Application>Microsoft Office PowerPoint</Application>
  <PresentationFormat>Widescreen</PresentationFormat>
  <Paragraphs>84</Paragraphs>
  <Slides>19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Garamond</vt:lpstr>
      <vt:lpstr>Times New Roman</vt:lpstr>
      <vt:lpstr>Organic</vt:lpstr>
      <vt:lpstr>POLICY TO REFORM HEALTHCARE PROPOSAL</vt:lpstr>
      <vt:lpstr>Introduction </vt:lpstr>
      <vt:lpstr>PowerPoint Presentation</vt:lpstr>
      <vt:lpstr>The Problem of Cost.</vt:lpstr>
      <vt:lpstr>PowerPoint Presentation</vt:lpstr>
      <vt:lpstr>PowerPoint Presentation</vt:lpstr>
      <vt:lpstr>Proposed Healthcare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MANSHENS</dc:creator>
  <cp:lastModifiedBy>Roopchand, Heamwattie</cp:lastModifiedBy>
  <cp:revision>38</cp:revision>
  <dcterms:created xsi:type="dcterms:W3CDTF">2017-12-27T19:11:02Z</dcterms:created>
  <dcterms:modified xsi:type="dcterms:W3CDTF">2018-01-29T14:26:53Z</dcterms:modified>
</cp:coreProperties>
</file>